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648" r:id="rId2"/>
  </p:sldMasterIdLst>
  <p:notesMasterIdLst>
    <p:notesMasterId r:id="rId90"/>
  </p:notesMasterIdLst>
  <p:sldIdLst>
    <p:sldId id="340" r:id="rId3"/>
    <p:sldId id="341" r:id="rId4"/>
    <p:sldId id="345" r:id="rId5"/>
    <p:sldId id="343" r:id="rId6"/>
    <p:sldId id="256"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361" r:id="rId21"/>
    <p:sldId id="362" r:id="rId22"/>
    <p:sldId id="363" r:id="rId23"/>
    <p:sldId id="364" r:id="rId24"/>
    <p:sldId id="365" r:id="rId25"/>
    <p:sldId id="366" r:id="rId26"/>
    <p:sldId id="36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46" r:id="rId40"/>
    <p:sldId id="259" r:id="rId41"/>
    <p:sldId id="309" r:id="rId42"/>
    <p:sldId id="310" r:id="rId43"/>
    <p:sldId id="311" r:id="rId44"/>
    <p:sldId id="261" r:id="rId45"/>
    <p:sldId id="312" r:id="rId46"/>
    <p:sldId id="313" r:id="rId47"/>
    <p:sldId id="314" r:id="rId48"/>
    <p:sldId id="337" r:id="rId49"/>
    <p:sldId id="335" r:id="rId50"/>
    <p:sldId id="336" r:id="rId51"/>
    <p:sldId id="338" r:id="rId52"/>
    <p:sldId id="315" r:id="rId53"/>
    <p:sldId id="339" r:id="rId54"/>
    <p:sldId id="293" r:id="rId55"/>
    <p:sldId id="316" r:id="rId56"/>
    <p:sldId id="317" r:id="rId57"/>
    <p:sldId id="318" r:id="rId58"/>
    <p:sldId id="319" r:id="rId59"/>
    <p:sldId id="320" r:id="rId60"/>
    <p:sldId id="321" r:id="rId61"/>
    <p:sldId id="322" r:id="rId62"/>
    <p:sldId id="323" r:id="rId63"/>
    <p:sldId id="302" r:id="rId64"/>
    <p:sldId id="324" r:id="rId65"/>
    <p:sldId id="308" r:id="rId66"/>
    <p:sldId id="325" r:id="rId67"/>
    <p:sldId id="326" r:id="rId68"/>
    <p:sldId id="327" r:id="rId69"/>
    <p:sldId id="328" r:id="rId70"/>
    <p:sldId id="329" r:id="rId71"/>
    <p:sldId id="330" r:id="rId72"/>
    <p:sldId id="331" r:id="rId73"/>
    <p:sldId id="332" r:id="rId74"/>
    <p:sldId id="333" r:id="rId75"/>
    <p:sldId id="334" r:id="rId76"/>
    <p:sldId id="402" r:id="rId77"/>
    <p:sldId id="403" r:id="rId78"/>
    <p:sldId id="404" r:id="rId79"/>
    <p:sldId id="395" r:id="rId80"/>
    <p:sldId id="383" r:id="rId81"/>
    <p:sldId id="394" r:id="rId82"/>
    <p:sldId id="397" r:id="rId83"/>
    <p:sldId id="398" r:id="rId84"/>
    <p:sldId id="399" r:id="rId85"/>
    <p:sldId id="400" r:id="rId86"/>
    <p:sldId id="401" r:id="rId87"/>
    <p:sldId id="396" r:id="rId88"/>
    <p:sldId id="393" r:id="rId89"/>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000" autoAdjust="0"/>
  </p:normalViewPr>
  <p:slideViewPr>
    <p:cSldViewPr>
      <p:cViewPr varScale="1">
        <p:scale>
          <a:sx n="100" d="100"/>
          <a:sy n="100" d="100"/>
        </p:scale>
        <p:origin x="13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630895-122E-43B9-9696-0E3301371D19}"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zh-TW" altLang="en-US"/>
        </a:p>
      </dgm:t>
    </dgm:pt>
    <dgm:pt modelId="{12891ED6-0888-483C-9373-2733AEE385AE}">
      <dgm:prSet phldrT="[文字]" custT="1"/>
      <dgm:spPr/>
      <dgm:t>
        <a:bodyPr/>
        <a:lstStyle/>
        <a:p>
          <a:pPr algn="r"/>
          <a:r>
            <a:rPr lang="zh-TW" altLang="en-US" sz="3600" dirty="0"/>
            <a:t> </a:t>
          </a:r>
        </a:p>
      </dgm:t>
    </dgm:pt>
    <dgm:pt modelId="{E4A1E30E-D943-42E0-ADF0-6B6C5521ACD6}" type="parTrans" cxnId="{342A026F-EC64-4B73-81CE-78FCAC3D7515}">
      <dgm:prSet/>
      <dgm:spPr/>
      <dgm:t>
        <a:bodyPr/>
        <a:lstStyle/>
        <a:p>
          <a:endParaRPr lang="zh-TW" altLang="en-US"/>
        </a:p>
      </dgm:t>
    </dgm:pt>
    <dgm:pt modelId="{D3E6077C-E50D-43AE-971D-DBF97965476F}" type="sibTrans" cxnId="{342A026F-EC64-4B73-81CE-78FCAC3D7515}">
      <dgm:prSet/>
      <dgm:spPr/>
      <dgm:t>
        <a:bodyPr/>
        <a:lstStyle/>
        <a:p>
          <a:endParaRPr lang="zh-TW" altLang="en-US"/>
        </a:p>
      </dgm:t>
    </dgm:pt>
    <dgm:pt modelId="{22DA096A-9DB6-436C-BFCB-4903AD12CB76}">
      <dgm:prSet phldrT="[文字]" custT="1"/>
      <dgm:spPr/>
      <dgm:t>
        <a:bodyPr/>
        <a:lstStyle/>
        <a:p>
          <a:pPr algn="r"/>
          <a:r>
            <a:rPr lang="zh-TW" altLang="en-US" sz="3600" dirty="0"/>
            <a:t> </a:t>
          </a:r>
        </a:p>
      </dgm:t>
    </dgm:pt>
    <dgm:pt modelId="{0751CE6F-6DD8-416E-8DA0-74018BA03032}" type="sibTrans" cxnId="{4F0E5F83-AB91-40E0-89D8-11E59FC5EB24}">
      <dgm:prSet/>
      <dgm:spPr/>
      <dgm:t>
        <a:bodyPr/>
        <a:lstStyle/>
        <a:p>
          <a:endParaRPr lang="zh-TW" altLang="en-US"/>
        </a:p>
      </dgm:t>
    </dgm:pt>
    <dgm:pt modelId="{A961FEA7-5D7C-4E17-A9F4-79164FBDD6E9}" type="parTrans" cxnId="{4F0E5F83-AB91-40E0-89D8-11E59FC5EB24}">
      <dgm:prSet/>
      <dgm:spPr/>
      <dgm:t>
        <a:bodyPr/>
        <a:lstStyle/>
        <a:p>
          <a:endParaRPr lang="zh-TW" altLang="en-US"/>
        </a:p>
      </dgm:t>
    </dgm:pt>
    <dgm:pt modelId="{85BDD953-F59B-44CD-8D6D-13B4896340A5}">
      <dgm:prSet/>
      <dgm:spPr>
        <a:solidFill>
          <a:schemeClr val="bg2">
            <a:alpha val="90000"/>
          </a:schemeClr>
        </a:solidFill>
      </dgm:spPr>
      <dgm:t>
        <a:bodyPr/>
        <a:lstStyle/>
        <a:p>
          <a:pPr algn="ctr">
            <a:spcAft>
              <a:spcPts val="0"/>
            </a:spcAft>
            <a:buSzPct val="100000"/>
            <a:buFont typeface="Arial" panose="020B0604020202020204" pitchFamily="34" charset="0"/>
            <a:buNone/>
          </a:pPr>
          <a:r>
            <a:rPr lang="zh-TW" altLang="en-US" b="1" i="0" u="none" strike="noStrike" baseline="0" dirty="0">
              <a:solidFill>
                <a:srgbClr val="000000"/>
              </a:solidFill>
              <a:latin typeface="HanWangHeiHeavy"/>
            </a:rPr>
            <a:t>管理哲學</a:t>
          </a:r>
          <a:endParaRPr lang="zh-TW" altLang="en-US" dirty="0"/>
        </a:p>
      </dgm:t>
    </dgm:pt>
    <dgm:pt modelId="{EE867C33-3196-4B80-BA48-76D47942D77B}" type="sibTrans" cxnId="{295991B4-2827-4998-AD25-AE3BF3F4D82E}">
      <dgm:prSet/>
      <dgm:spPr/>
      <dgm:t>
        <a:bodyPr/>
        <a:lstStyle/>
        <a:p>
          <a:endParaRPr lang="zh-TW" altLang="en-US"/>
        </a:p>
      </dgm:t>
    </dgm:pt>
    <dgm:pt modelId="{5FF81542-5000-497C-95C0-1E9BDC2CF7D1}" type="parTrans" cxnId="{295991B4-2827-4998-AD25-AE3BF3F4D82E}">
      <dgm:prSet/>
      <dgm:spPr/>
      <dgm:t>
        <a:bodyPr/>
        <a:lstStyle/>
        <a:p>
          <a:endParaRPr lang="zh-TW" altLang="en-US"/>
        </a:p>
      </dgm:t>
    </dgm:pt>
    <dgm:pt modelId="{14C0B221-5264-4EE5-B6CB-4AE5A3E503FF}">
      <dgm:prSet phldrT="[文字]" custT="1"/>
      <dgm:spPr>
        <a:solidFill>
          <a:schemeClr val="bg2">
            <a:alpha val="90000"/>
          </a:schemeClr>
        </a:solidFill>
      </dgm:spPr>
      <dgm:t>
        <a:bodyPr/>
        <a:lstStyle/>
        <a:p>
          <a:pPr algn="ctr">
            <a:spcAft>
              <a:spcPts val="0"/>
            </a:spcAft>
            <a:buSzPct val="100000"/>
            <a:buFont typeface="Arial" panose="020B0604020202020204" pitchFamily="34" charset="0"/>
            <a:buNone/>
          </a:pPr>
          <a:r>
            <a:rPr lang="zh-TW" altLang="en-US" sz="3900" b="1" dirty="0">
              <a:solidFill>
                <a:srgbClr val="000000"/>
              </a:solidFill>
              <a:latin typeface="HanWangHeiHeavy"/>
            </a:rPr>
            <a:t>憲法</a:t>
          </a:r>
          <a:endParaRPr lang="zh-TW" altLang="en-US" sz="3900" dirty="0"/>
        </a:p>
      </dgm:t>
    </dgm:pt>
    <dgm:pt modelId="{DD74BAD9-930A-4378-91F1-494214C0B4B4}" type="sibTrans" cxnId="{E43C0048-EB03-4123-B723-0E5D7BBB802A}">
      <dgm:prSet/>
      <dgm:spPr/>
      <dgm:t>
        <a:bodyPr/>
        <a:lstStyle/>
        <a:p>
          <a:endParaRPr lang="zh-TW" altLang="en-US"/>
        </a:p>
      </dgm:t>
    </dgm:pt>
    <dgm:pt modelId="{BB588C18-F22B-412E-8051-747A60394FF2}" type="parTrans" cxnId="{E43C0048-EB03-4123-B723-0E5D7BBB802A}">
      <dgm:prSet/>
      <dgm:spPr/>
      <dgm:t>
        <a:bodyPr/>
        <a:lstStyle/>
        <a:p>
          <a:endParaRPr lang="zh-TW" altLang="en-US"/>
        </a:p>
      </dgm:t>
    </dgm:pt>
    <dgm:pt modelId="{02C29C9A-AFA6-45F4-97C4-5353686AD3F4}">
      <dgm:prSet/>
      <dgm:spPr>
        <a:solidFill>
          <a:schemeClr val="bg2">
            <a:alpha val="90000"/>
          </a:schemeClr>
        </a:solidFill>
      </dgm:spPr>
      <dgm:t>
        <a:bodyPr/>
        <a:lstStyle/>
        <a:p>
          <a:pPr algn="ctr">
            <a:spcAft>
              <a:spcPts val="0"/>
            </a:spcAft>
            <a:buSzPct val="100000"/>
            <a:buFont typeface="Arial" panose="020B0604020202020204" pitchFamily="34" charset="0"/>
            <a:buNone/>
          </a:pPr>
          <a:r>
            <a:rPr lang="zh-TW" altLang="en-US" b="1" i="0" u="none" strike="noStrike" baseline="0" dirty="0">
              <a:solidFill>
                <a:srgbClr val="000000"/>
              </a:solidFill>
              <a:latin typeface="HanWangHeiHeavy"/>
            </a:rPr>
            <a:t>管理策略</a:t>
          </a:r>
          <a:endParaRPr lang="zh-TW" altLang="en-US" dirty="0"/>
        </a:p>
      </dgm:t>
    </dgm:pt>
    <dgm:pt modelId="{4ADAB9B7-3B0E-4A1B-B5F4-6B8961B4BFB9}" type="parTrans" cxnId="{A9CDDF0E-00DA-4648-AFC9-FE74809981D0}">
      <dgm:prSet/>
      <dgm:spPr/>
      <dgm:t>
        <a:bodyPr/>
        <a:lstStyle/>
        <a:p>
          <a:endParaRPr lang="zh-TW" altLang="en-US"/>
        </a:p>
      </dgm:t>
    </dgm:pt>
    <dgm:pt modelId="{C16F3030-F0A2-43EB-AD70-069D608F4C93}" type="sibTrans" cxnId="{A9CDDF0E-00DA-4648-AFC9-FE74809981D0}">
      <dgm:prSet/>
      <dgm:spPr/>
      <dgm:t>
        <a:bodyPr/>
        <a:lstStyle/>
        <a:p>
          <a:endParaRPr lang="zh-TW" altLang="en-US"/>
        </a:p>
      </dgm:t>
    </dgm:pt>
    <dgm:pt modelId="{A3AD59E8-AE37-43C1-B182-0428670A8E00}">
      <dgm:prSet/>
      <dgm:spPr>
        <a:solidFill>
          <a:schemeClr val="bg2">
            <a:alpha val="90000"/>
          </a:schemeClr>
        </a:solidFill>
      </dgm:spPr>
      <dgm:t>
        <a:bodyPr/>
        <a:lstStyle/>
        <a:p>
          <a:pPr algn="ctr">
            <a:spcAft>
              <a:spcPts val="0"/>
            </a:spcAft>
            <a:buSzPct val="100000"/>
            <a:buFont typeface="Arial" panose="020B0604020202020204" pitchFamily="34" charset="0"/>
            <a:buNone/>
          </a:pPr>
          <a:r>
            <a:rPr lang="zh-TW" altLang="en-US" b="1" i="0" u="none" strike="noStrike" baseline="0" dirty="0">
              <a:solidFill>
                <a:srgbClr val="000000"/>
              </a:solidFill>
              <a:latin typeface="HanWangHeiHeavy"/>
            </a:rPr>
            <a:t>與</a:t>
          </a:r>
          <a:endParaRPr lang="zh-TW" altLang="en-US" dirty="0"/>
        </a:p>
      </dgm:t>
    </dgm:pt>
    <dgm:pt modelId="{F054F076-A882-4B90-8E3B-097B5FFB16C8}" type="parTrans" cxnId="{5970F356-1AA1-41A1-A4D1-5BA6034B4C12}">
      <dgm:prSet/>
      <dgm:spPr/>
      <dgm:t>
        <a:bodyPr/>
        <a:lstStyle/>
        <a:p>
          <a:endParaRPr lang="zh-TW" altLang="en-US"/>
        </a:p>
      </dgm:t>
    </dgm:pt>
    <dgm:pt modelId="{04D6501C-8BE2-4184-994F-1117289C73CA}" type="sibTrans" cxnId="{5970F356-1AA1-41A1-A4D1-5BA6034B4C12}">
      <dgm:prSet/>
      <dgm:spPr/>
      <dgm:t>
        <a:bodyPr/>
        <a:lstStyle/>
        <a:p>
          <a:endParaRPr lang="zh-TW" altLang="en-US"/>
        </a:p>
      </dgm:t>
    </dgm:pt>
    <dgm:pt modelId="{86721F0C-771F-41D4-AFE2-A30731F96529}">
      <dgm:prSet phldrT="[文字]" custT="1"/>
      <dgm:spPr>
        <a:solidFill>
          <a:schemeClr val="bg2">
            <a:alpha val="90000"/>
          </a:schemeClr>
        </a:solidFill>
      </dgm:spPr>
      <dgm:t>
        <a:bodyPr/>
        <a:lstStyle/>
        <a:p>
          <a:pPr algn="ctr">
            <a:spcAft>
              <a:spcPts val="0"/>
            </a:spcAft>
            <a:buSzPct val="100000"/>
            <a:buFont typeface="Arial" panose="020B0604020202020204" pitchFamily="34" charset="0"/>
            <a:buNone/>
          </a:pPr>
          <a:r>
            <a:rPr lang="zh-TW" altLang="en-US" sz="3900" b="1" dirty="0">
              <a:solidFill>
                <a:srgbClr val="000000"/>
              </a:solidFill>
              <a:latin typeface="HanWangHeiHeavy"/>
            </a:rPr>
            <a:t>與</a:t>
          </a:r>
          <a:endParaRPr lang="zh-TW" altLang="en-US" sz="3900" dirty="0"/>
        </a:p>
      </dgm:t>
    </dgm:pt>
    <dgm:pt modelId="{D7A30DF2-4A53-45A5-BEC6-BFD99369B1D3}" type="parTrans" cxnId="{ED000BFF-9A05-4952-B674-1C7235644CB6}">
      <dgm:prSet/>
      <dgm:spPr/>
      <dgm:t>
        <a:bodyPr/>
        <a:lstStyle/>
        <a:p>
          <a:endParaRPr lang="zh-TW" altLang="en-US"/>
        </a:p>
      </dgm:t>
    </dgm:pt>
    <dgm:pt modelId="{FBC547CA-B99D-4BA0-84DB-7E8C568EC8EB}" type="sibTrans" cxnId="{ED000BFF-9A05-4952-B674-1C7235644CB6}">
      <dgm:prSet/>
      <dgm:spPr/>
      <dgm:t>
        <a:bodyPr/>
        <a:lstStyle/>
        <a:p>
          <a:endParaRPr lang="zh-TW" altLang="en-US"/>
        </a:p>
      </dgm:t>
    </dgm:pt>
    <dgm:pt modelId="{6E07A631-7F56-4B8E-8480-8A072265DF72}">
      <dgm:prSet phldrT="[文字]" custT="1"/>
      <dgm:spPr>
        <a:solidFill>
          <a:schemeClr val="bg2">
            <a:alpha val="90000"/>
          </a:schemeClr>
        </a:solidFill>
      </dgm:spPr>
      <dgm:t>
        <a:bodyPr/>
        <a:lstStyle/>
        <a:p>
          <a:pPr algn="ctr">
            <a:spcAft>
              <a:spcPts val="0"/>
            </a:spcAft>
            <a:buSzPct val="100000"/>
            <a:buFont typeface="Arial" panose="020B0604020202020204" pitchFamily="34" charset="0"/>
            <a:buNone/>
          </a:pPr>
          <a:r>
            <a:rPr lang="zh-TW" altLang="en-US" sz="3900" b="1" dirty="0">
              <a:solidFill>
                <a:srgbClr val="000000"/>
              </a:solidFill>
              <a:latin typeface="HanWangHeiHeavy"/>
            </a:rPr>
            <a:t>人權</a:t>
          </a:r>
          <a:endParaRPr lang="zh-TW" altLang="en-US" sz="3900" dirty="0"/>
        </a:p>
      </dgm:t>
    </dgm:pt>
    <dgm:pt modelId="{8703E2F8-F764-41FA-9D79-1971D5C19DCD}" type="parTrans" cxnId="{95C9C334-6B20-4103-8DDF-958C71D30640}">
      <dgm:prSet/>
      <dgm:spPr/>
      <dgm:t>
        <a:bodyPr/>
        <a:lstStyle/>
        <a:p>
          <a:endParaRPr lang="zh-TW" altLang="en-US"/>
        </a:p>
      </dgm:t>
    </dgm:pt>
    <dgm:pt modelId="{EAAD22E4-9D0C-4F03-9D17-9A2CF3748A97}" type="sibTrans" cxnId="{95C9C334-6B20-4103-8DDF-958C71D30640}">
      <dgm:prSet/>
      <dgm:spPr/>
      <dgm:t>
        <a:bodyPr/>
        <a:lstStyle/>
        <a:p>
          <a:endParaRPr lang="zh-TW" altLang="en-US"/>
        </a:p>
      </dgm:t>
    </dgm:pt>
    <dgm:pt modelId="{D4C43B73-48FD-49DF-A2CF-9E4328A9BB0C}" type="pres">
      <dgm:prSet presAssocID="{BA630895-122E-43B9-9696-0E3301371D19}" presName="diagram" presStyleCnt="0">
        <dgm:presLayoutVars>
          <dgm:dir/>
          <dgm:animLvl val="lvl"/>
          <dgm:resizeHandles val="exact"/>
        </dgm:presLayoutVars>
      </dgm:prSet>
      <dgm:spPr/>
    </dgm:pt>
    <dgm:pt modelId="{BB4F6CC1-30AB-41EC-B787-08663708DC3C}" type="pres">
      <dgm:prSet presAssocID="{12891ED6-0888-483C-9373-2733AEE385AE}" presName="compNode" presStyleCnt="0"/>
      <dgm:spPr/>
    </dgm:pt>
    <dgm:pt modelId="{0700B6EB-8038-44C6-B5F5-FC42B6B6E84B}" type="pres">
      <dgm:prSet presAssocID="{12891ED6-0888-483C-9373-2733AEE385AE}" presName="childRect" presStyleLbl="bgAcc1" presStyleIdx="0" presStyleCnt="2" custScaleY="98844">
        <dgm:presLayoutVars>
          <dgm:bulletEnabled val="1"/>
        </dgm:presLayoutVars>
      </dgm:prSet>
      <dgm:spPr/>
    </dgm:pt>
    <dgm:pt modelId="{1DBE7EA1-E4BD-4CC5-92A2-D17756D4986D}" type="pres">
      <dgm:prSet presAssocID="{12891ED6-0888-483C-9373-2733AEE385AE}" presName="parentText" presStyleLbl="node1" presStyleIdx="0" presStyleCnt="0">
        <dgm:presLayoutVars>
          <dgm:chMax val="0"/>
          <dgm:bulletEnabled val="1"/>
        </dgm:presLayoutVars>
      </dgm:prSet>
      <dgm:spPr/>
    </dgm:pt>
    <dgm:pt modelId="{32B0916C-355E-42FA-8E19-83F45A09306F}" type="pres">
      <dgm:prSet presAssocID="{12891ED6-0888-483C-9373-2733AEE385AE}" presName="parentRect" presStyleLbl="alignNode1" presStyleIdx="0" presStyleCnt="2"/>
      <dgm:spPr/>
    </dgm:pt>
    <dgm:pt modelId="{FA2E71C7-F237-4844-841E-CB9DEFC24F86}" type="pres">
      <dgm:prSet presAssocID="{12891ED6-0888-483C-9373-2733AEE385AE}" presName="adorn" presStyleLbl="fgAccFollowNode1" presStyleIdx="0" presStyleCnt="2" custLinFactNeighborX="-31178" custLinFactNeighborY="-2449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徽章 1 外框"/>
        </a:ext>
      </dgm:extLst>
    </dgm:pt>
    <dgm:pt modelId="{FBE77D67-0EB1-4B8C-B09C-22ADBB3C30B0}" type="pres">
      <dgm:prSet presAssocID="{D3E6077C-E50D-43AE-971D-DBF97965476F}" presName="sibTrans" presStyleLbl="sibTrans2D1" presStyleIdx="0" presStyleCnt="0"/>
      <dgm:spPr/>
    </dgm:pt>
    <dgm:pt modelId="{9DA90004-551F-4083-A9E3-203F97B4EE05}" type="pres">
      <dgm:prSet presAssocID="{22DA096A-9DB6-436C-BFCB-4903AD12CB76}" presName="compNode" presStyleCnt="0"/>
      <dgm:spPr/>
    </dgm:pt>
    <dgm:pt modelId="{34829CE2-7193-4587-B35F-81F9AF2461DA}" type="pres">
      <dgm:prSet presAssocID="{22DA096A-9DB6-436C-BFCB-4903AD12CB76}" presName="childRect" presStyleLbl="bgAcc1" presStyleIdx="1" presStyleCnt="2">
        <dgm:presLayoutVars>
          <dgm:bulletEnabled val="1"/>
        </dgm:presLayoutVars>
      </dgm:prSet>
      <dgm:spPr/>
    </dgm:pt>
    <dgm:pt modelId="{AB5B7138-DD3F-4C7F-8DDC-146AEEB36E2B}" type="pres">
      <dgm:prSet presAssocID="{22DA096A-9DB6-436C-BFCB-4903AD12CB76}" presName="parentText" presStyleLbl="node1" presStyleIdx="0" presStyleCnt="0">
        <dgm:presLayoutVars>
          <dgm:chMax val="0"/>
          <dgm:bulletEnabled val="1"/>
        </dgm:presLayoutVars>
      </dgm:prSet>
      <dgm:spPr/>
    </dgm:pt>
    <dgm:pt modelId="{5D1A8E16-86DB-4D35-A854-6CA86E5A410B}" type="pres">
      <dgm:prSet presAssocID="{22DA096A-9DB6-436C-BFCB-4903AD12CB76}" presName="parentRect" presStyleLbl="alignNode1" presStyleIdx="1" presStyleCnt="2"/>
      <dgm:spPr/>
    </dgm:pt>
    <dgm:pt modelId="{73D481AA-271C-4B03-A1F8-40731361647A}" type="pres">
      <dgm:prSet presAssocID="{22DA096A-9DB6-436C-BFCB-4903AD12CB76}" presName="adorn" presStyleLbl="fgAccFollowNode1" presStyleIdx="1" presStyleCnt="2" custLinFactNeighborX="-27965" custLinFactNeighborY="-2449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識別證 外框"/>
        </a:ext>
      </dgm:extLst>
    </dgm:pt>
  </dgm:ptLst>
  <dgm:cxnLst>
    <dgm:cxn modelId="{AD991C07-6E7B-4281-A6CF-D1C0D63A18C3}" type="presOf" srcId="{12891ED6-0888-483C-9373-2733AEE385AE}" destId="{32B0916C-355E-42FA-8E19-83F45A09306F}" srcOrd="1" destOrd="0" presId="urn:microsoft.com/office/officeart/2005/8/layout/bList2"/>
    <dgm:cxn modelId="{A9CDDF0E-00DA-4648-AFC9-FE74809981D0}" srcId="{22DA096A-9DB6-436C-BFCB-4903AD12CB76}" destId="{02C29C9A-AFA6-45F4-97C4-5353686AD3F4}" srcOrd="2" destOrd="0" parTransId="{4ADAB9B7-3B0E-4A1B-B5F4-6B8961B4BFB9}" sibTransId="{C16F3030-F0A2-43EB-AD70-069D608F4C93}"/>
    <dgm:cxn modelId="{DA72D21F-9E17-4E7A-9A92-C797190D1205}" type="presOf" srcId="{A3AD59E8-AE37-43C1-B182-0428670A8E00}" destId="{34829CE2-7193-4587-B35F-81F9AF2461DA}" srcOrd="0" destOrd="1" presId="urn:microsoft.com/office/officeart/2005/8/layout/bList2"/>
    <dgm:cxn modelId="{0F498E2A-DEEE-4780-8EE1-692AB0592B9A}" type="presOf" srcId="{85BDD953-F59B-44CD-8D6D-13B4896340A5}" destId="{34829CE2-7193-4587-B35F-81F9AF2461DA}" srcOrd="0" destOrd="0" presId="urn:microsoft.com/office/officeart/2005/8/layout/bList2"/>
    <dgm:cxn modelId="{0CE31634-1CE1-4436-B43A-5801B4BEEF7A}" type="presOf" srcId="{D3E6077C-E50D-43AE-971D-DBF97965476F}" destId="{FBE77D67-0EB1-4B8C-B09C-22ADBB3C30B0}" srcOrd="0" destOrd="0" presId="urn:microsoft.com/office/officeart/2005/8/layout/bList2"/>
    <dgm:cxn modelId="{95C9C334-6B20-4103-8DDF-958C71D30640}" srcId="{12891ED6-0888-483C-9373-2733AEE385AE}" destId="{6E07A631-7F56-4B8E-8480-8A072265DF72}" srcOrd="2" destOrd="0" parTransId="{8703E2F8-F764-41FA-9D79-1971D5C19DCD}" sibTransId="{EAAD22E4-9D0C-4F03-9D17-9A2CF3748A97}"/>
    <dgm:cxn modelId="{E43C0048-EB03-4123-B723-0E5D7BBB802A}" srcId="{12891ED6-0888-483C-9373-2733AEE385AE}" destId="{14C0B221-5264-4EE5-B6CB-4AE5A3E503FF}" srcOrd="0" destOrd="0" parTransId="{BB588C18-F22B-412E-8051-747A60394FF2}" sibTransId="{DD74BAD9-930A-4378-91F1-494214C0B4B4}"/>
    <dgm:cxn modelId="{342A026F-EC64-4B73-81CE-78FCAC3D7515}" srcId="{BA630895-122E-43B9-9696-0E3301371D19}" destId="{12891ED6-0888-483C-9373-2733AEE385AE}" srcOrd="0" destOrd="0" parTransId="{E4A1E30E-D943-42E0-ADF0-6B6C5521ACD6}" sibTransId="{D3E6077C-E50D-43AE-971D-DBF97965476F}"/>
    <dgm:cxn modelId="{5970F356-1AA1-41A1-A4D1-5BA6034B4C12}" srcId="{22DA096A-9DB6-436C-BFCB-4903AD12CB76}" destId="{A3AD59E8-AE37-43C1-B182-0428670A8E00}" srcOrd="1" destOrd="0" parTransId="{F054F076-A882-4B90-8E3B-097B5FFB16C8}" sibTransId="{04D6501C-8BE2-4184-994F-1117289C73CA}"/>
    <dgm:cxn modelId="{4F0E5F83-AB91-40E0-89D8-11E59FC5EB24}" srcId="{BA630895-122E-43B9-9696-0E3301371D19}" destId="{22DA096A-9DB6-436C-BFCB-4903AD12CB76}" srcOrd="1" destOrd="0" parTransId="{A961FEA7-5D7C-4E17-A9F4-79164FBDD6E9}" sibTransId="{0751CE6F-6DD8-416E-8DA0-74018BA03032}"/>
    <dgm:cxn modelId="{95A02884-52A2-49D0-B532-CE1EE78AA45A}" type="presOf" srcId="{86721F0C-771F-41D4-AFE2-A30731F96529}" destId="{0700B6EB-8038-44C6-B5F5-FC42B6B6E84B}" srcOrd="0" destOrd="1" presId="urn:microsoft.com/office/officeart/2005/8/layout/bList2"/>
    <dgm:cxn modelId="{F31E5B85-B8BB-4AE8-9FC5-DF6B5F933186}" type="presOf" srcId="{12891ED6-0888-483C-9373-2733AEE385AE}" destId="{1DBE7EA1-E4BD-4CC5-92A2-D17756D4986D}" srcOrd="0" destOrd="0" presId="urn:microsoft.com/office/officeart/2005/8/layout/bList2"/>
    <dgm:cxn modelId="{73357091-C50B-433B-BCEA-865F4223AF47}" type="presOf" srcId="{22DA096A-9DB6-436C-BFCB-4903AD12CB76}" destId="{5D1A8E16-86DB-4D35-A854-6CA86E5A410B}" srcOrd="1" destOrd="0" presId="urn:microsoft.com/office/officeart/2005/8/layout/bList2"/>
    <dgm:cxn modelId="{B6763A9B-F7CA-4095-B62F-40A22EC23696}" type="presOf" srcId="{14C0B221-5264-4EE5-B6CB-4AE5A3E503FF}" destId="{0700B6EB-8038-44C6-B5F5-FC42B6B6E84B}" srcOrd="0" destOrd="0" presId="urn:microsoft.com/office/officeart/2005/8/layout/bList2"/>
    <dgm:cxn modelId="{0F0566AA-ED96-47BD-B9D4-337891C5865D}" type="presOf" srcId="{BA630895-122E-43B9-9696-0E3301371D19}" destId="{D4C43B73-48FD-49DF-A2CF-9E4328A9BB0C}" srcOrd="0" destOrd="0" presId="urn:microsoft.com/office/officeart/2005/8/layout/bList2"/>
    <dgm:cxn modelId="{295991B4-2827-4998-AD25-AE3BF3F4D82E}" srcId="{22DA096A-9DB6-436C-BFCB-4903AD12CB76}" destId="{85BDD953-F59B-44CD-8D6D-13B4896340A5}" srcOrd="0" destOrd="0" parTransId="{5FF81542-5000-497C-95C0-1E9BDC2CF7D1}" sibTransId="{EE867C33-3196-4B80-BA48-76D47942D77B}"/>
    <dgm:cxn modelId="{F2B50FCE-0006-4548-99A8-669E4BF71D85}" type="presOf" srcId="{6E07A631-7F56-4B8E-8480-8A072265DF72}" destId="{0700B6EB-8038-44C6-B5F5-FC42B6B6E84B}" srcOrd="0" destOrd="2" presId="urn:microsoft.com/office/officeart/2005/8/layout/bList2"/>
    <dgm:cxn modelId="{B0A801DF-E4B9-48D4-87DC-94129C9E0DF2}" type="presOf" srcId="{02C29C9A-AFA6-45F4-97C4-5353686AD3F4}" destId="{34829CE2-7193-4587-B35F-81F9AF2461DA}" srcOrd="0" destOrd="2" presId="urn:microsoft.com/office/officeart/2005/8/layout/bList2"/>
    <dgm:cxn modelId="{2E8DA0F0-A7AA-4418-954C-2568D9A884BD}" type="presOf" srcId="{22DA096A-9DB6-436C-BFCB-4903AD12CB76}" destId="{AB5B7138-DD3F-4C7F-8DDC-146AEEB36E2B}" srcOrd="0" destOrd="0" presId="urn:microsoft.com/office/officeart/2005/8/layout/bList2"/>
    <dgm:cxn modelId="{ED000BFF-9A05-4952-B674-1C7235644CB6}" srcId="{12891ED6-0888-483C-9373-2733AEE385AE}" destId="{86721F0C-771F-41D4-AFE2-A30731F96529}" srcOrd="1" destOrd="0" parTransId="{D7A30DF2-4A53-45A5-BEC6-BFD99369B1D3}" sibTransId="{FBC547CA-B99D-4BA0-84DB-7E8C568EC8EB}"/>
    <dgm:cxn modelId="{DA8B9F52-77EC-417D-9659-E0BDDF3E3B89}" type="presParOf" srcId="{D4C43B73-48FD-49DF-A2CF-9E4328A9BB0C}" destId="{BB4F6CC1-30AB-41EC-B787-08663708DC3C}" srcOrd="0" destOrd="0" presId="urn:microsoft.com/office/officeart/2005/8/layout/bList2"/>
    <dgm:cxn modelId="{A653C421-F8D8-41AC-B34F-593AC7DBB0ED}" type="presParOf" srcId="{BB4F6CC1-30AB-41EC-B787-08663708DC3C}" destId="{0700B6EB-8038-44C6-B5F5-FC42B6B6E84B}" srcOrd="0" destOrd="0" presId="urn:microsoft.com/office/officeart/2005/8/layout/bList2"/>
    <dgm:cxn modelId="{7BE3CFFE-E72A-4ADD-95AA-AD9F6BE52553}" type="presParOf" srcId="{BB4F6CC1-30AB-41EC-B787-08663708DC3C}" destId="{1DBE7EA1-E4BD-4CC5-92A2-D17756D4986D}" srcOrd="1" destOrd="0" presId="urn:microsoft.com/office/officeart/2005/8/layout/bList2"/>
    <dgm:cxn modelId="{600DE847-1D21-4DD6-8B8E-1FB4792113FB}" type="presParOf" srcId="{BB4F6CC1-30AB-41EC-B787-08663708DC3C}" destId="{32B0916C-355E-42FA-8E19-83F45A09306F}" srcOrd="2" destOrd="0" presId="urn:microsoft.com/office/officeart/2005/8/layout/bList2"/>
    <dgm:cxn modelId="{523EC356-B742-4201-9A3D-EE897ABAEE5D}" type="presParOf" srcId="{BB4F6CC1-30AB-41EC-B787-08663708DC3C}" destId="{FA2E71C7-F237-4844-841E-CB9DEFC24F86}" srcOrd="3" destOrd="0" presId="urn:microsoft.com/office/officeart/2005/8/layout/bList2"/>
    <dgm:cxn modelId="{14BF0FEB-7A1A-49F4-A427-8AA008722EFA}" type="presParOf" srcId="{D4C43B73-48FD-49DF-A2CF-9E4328A9BB0C}" destId="{FBE77D67-0EB1-4B8C-B09C-22ADBB3C30B0}" srcOrd="1" destOrd="0" presId="urn:microsoft.com/office/officeart/2005/8/layout/bList2"/>
    <dgm:cxn modelId="{D0F37876-27B7-4013-8F23-E207BB5D503F}" type="presParOf" srcId="{D4C43B73-48FD-49DF-A2CF-9E4328A9BB0C}" destId="{9DA90004-551F-4083-A9E3-203F97B4EE05}" srcOrd="2" destOrd="0" presId="urn:microsoft.com/office/officeart/2005/8/layout/bList2"/>
    <dgm:cxn modelId="{9706629D-8E91-4372-87F8-99DAB55864BD}" type="presParOf" srcId="{9DA90004-551F-4083-A9E3-203F97B4EE05}" destId="{34829CE2-7193-4587-B35F-81F9AF2461DA}" srcOrd="0" destOrd="0" presId="urn:microsoft.com/office/officeart/2005/8/layout/bList2"/>
    <dgm:cxn modelId="{A74ECE8D-BD90-48CA-8407-5CFA00FB35C9}" type="presParOf" srcId="{9DA90004-551F-4083-A9E3-203F97B4EE05}" destId="{AB5B7138-DD3F-4C7F-8DDC-146AEEB36E2B}" srcOrd="1" destOrd="0" presId="urn:microsoft.com/office/officeart/2005/8/layout/bList2"/>
    <dgm:cxn modelId="{DDE6FC84-0DEE-4EF4-B942-762D2E00355D}" type="presParOf" srcId="{9DA90004-551F-4083-A9E3-203F97B4EE05}" destId="{5D1A8E16-86DB-4D35-A854-6CA86E5A410B}" srcOrd="2" destOrd="0" presId="urn:microsoft.com/office/officeart/2005/8/layout/bList2"/>
    <dgm:cxn modelId="{009D17F4-D2A0-4C46-9195-373D77BD9424}" type="presParOf" srcId="{9DA90004-551F-4083-A9E3-203F97B4EE05}" destId="{73D481AA-271C-4B03-A1F8-40731361647A}"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15EDD5-1505-4E94-9C76-A2CCFD9DAA58}"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7041C0D5-4D9F-4216-B7D5-36F901060D6E}">
      <dgm:prSet/>
      <dgm:spPr/>
      <dgm:t>
        <a:bodyPr/>
        <a:lstStyle/>
        <a:p>
          <a:r>
            <a:rPr lang="zh-TW" b="1"/>
            <a:t>（一）媒體公關與企業品牌之形塑</a:t>
          </a:r>
          <a:endParaRPr lang="en-US"/>
        </a:p>
      </dgm:t>
    </dgm:pt>
    <dgm:pt modelId="{4034A64F-DE95-4A93-B530-E142DEF19875}" type="parTrans" cxnId="{A69D8F90-174D-4D0C-80FA-5E31774EA86F}">
      <dgm:prSet/>
      <dgm:spPr/>
      <dgm:t>
        <a:bodyPr/>
        <a:lstStyle/>
        <a:p>
          <a:endParaRPr lang="en-US"/>
        </a:p>
      </dgm:t>
    </dgm:pt>
    <dgm:pt modelId="{621A9264-6350-4C26-B04B-0CA6E6ED8022}" type="sibTrans" cxnId="{A69D8F90-174D-4D0C-80FA-5E31774EA86F}">
      <dgm:prSet/>
      <dgm:spPr/>
      <dgm:t>
        <a:bodyPr/>
        <a:lstStyle/>
        <a:p>
          <a:endParaRPr lang="en-US"/>
        </a:p>
      </dgm:t>
    </dgm:pt>
    <dgm:pt modelId="{5A77B135-055D-4210-9617-9E299DBAB555}">
      <dgm:prSet/>
      <dgm:spPr/>
      <dgm:t>
        <a:bodyPr/>
        <a:lstStyle/>
        <a:p>
          <a:r>
            <a:rPr lang="zh-TW" b="1"/>
            <a:t>（二）新世紀</a:t>
          </a:r>
          <a:r>
            <a:rPr lang="en-US" b="1"/>
            <a:t>AI</a:t>
          </a:r>
          <a:r>
            <a:rPr lang="zh-TW" b="1"/>
            <a:t>全球化管理思維之實踐</a:t>
          </a:r>
          <a:endParaRPr lang="en-US"/>
        </a:p>
      </dgm:t>
    </dgm:pt>
    <dgm:pt modelId="{4D3BA751-8637-4702-8946-9DD14DE043A3}" type="parTrans" cxnId="{434CCACB-6B23-4C4F-A48C-8E1E0CBC536F}">
      <dgm:prSet/>
      <dgm:spPr/>
      <dgm:t>
        <a:bodyPr/>
        <a:lstStyle/>
        <a:p>
          <a:endParaRPr lang="en-US"/>
        </a:p>
      </dgm:t>
    </dgm:pt>
    <dgm:pt modelId="{4C8DF03B-C068-4D7C-86A0-6A8956A82A52}" type="sibTrans" cxnId="{434CCACB-6B23-4C4F-A48C-8E1E0CBC536F}">
      <dgm:prSet/>
      <dgm:spPr/>
      <dgm:t>
        <a:bodyPr/>
        <a:lstStyle/>
        <a:p>
          <a:endParaRPr lang="en-US"/>
        </a:p>
      </dgm:t>
    </dgm:pt>
    <dgm:pt modelId="{5A9982B9-8F51-430C-B763-9585062C91AD}">
      <dgm:prSet/>
      <dgm:spPr/>
      <dgm:t>
        <a:bodyPr/>
        <a:lstStyle/>
        <a:p>
          <a:r>
            <a:rPr lang="zh-TW" b="1"/>
            <a:t>（三）管理哲學在</a:t>
          </a:r>
          <a:r>
            <a:rPr lang="en-US" b="1"/>
            <a:t>AI</a:t>
          </a:r>
          <a:r>
            <a:rPr lang="zh-TW" b="1"/>
            <a:t>大時代企業經營的應用要訣</a:t>
          </a:r>
          <a:endParaRPr lang="en-US"/>
        </a:p>
      </dgm:t>
    </dgm:pt>
    <dgm:pt modelId="{998F7EB7-9EC2-4420-BF19-1B829187C822}" type="parTrans" cxnId="{F8A27279-622F-4291-8878-46A5206CBDCE}">
      <dgm:prSet/>
      <dgm:spPr/>
      <dgm:t>
        <a:bodyPr/>
        <a:lstStyle/>
        <a:p>
          <a:endParaRPr lang="en-US"/>
        </a:p>
      </dgm:t>
    </dgm:pt>
    <dgm:pt modelId="{56444543-3E3E-4E8D-A2F2-3774426C9980}" type="sibTrans" cxnId="{F8A27279-622F-4291-8878-46A5206CBDCE}">
      <dgm:prSet/>
      <dgm:spPr/>
      <dgm:t>
        <a:bodyPr/>
        <a:lstStyle/>
        <a:p>
          <a:endParaRPr lang="en-US"/>
        </a:p>
      </dgm:t>
    </dgm:pt>
    <dgm:pt modelId="{8E51CE4E-3786-4591-8764-9783DD739879}">
      <dgm:prSet/>
      <dgm:spPr/>
      <dgm:t>
        <a:bodyPr/>
        <a:lstStyle/>
        <a:p>
          <a:r>
            <a:rPr lang="zh-TW" b="1"/>
            <a:t>（四）企業品牌之意義與應用</a:t>
          </a:r>
          <a:endParaRPr lang="en-US"/>
        </a:p>
      </dgm:t>
    </dgm:pt>
    <dgm:pt modelId="{47904039-12DC-41CD-A72B-E54263CB6C94}" type="parTrans" cxnId="{2B8E6D6A-BFE6-497E-82D3-4ACD859D3982}">
      <dgm:prSet/>
      <dgm:spPr/>
      <dgm:t>
        <a:bodyPr/>
        <a:lstStyle/>
        <a:p>
          <a:endParaRPr lang="en-US"/>
        </a:p>
      </dgm:t>
    </dgm:pt>
    <dgm:pt modelId="{D184F2F2-409B-4067-A4B4-91259AECE79A}" type="sibTrans" cxnId="{2B8E6D6A-BFE6-497E-82D3-4ACD859D3982}">
      <dgm:prSet/>
      <dgm:spPr/>
      <dgm:t>
        <a:bodyPr/>
        <a:lstStyle/>
        <a:p>
          <a:endParaRPr lang="en-US"/>
        </a:p>
      </dgm:t>
    </dgm:pt>
    <dgm:pt modelId="{18ABD14D-403E-4D1E-8A37-FFB0C29D2C89}">
      <dgm:prSet/>
      <dgm:spPr/>
      <dgm:t>
        <a:bodyPr/>
        <a:lstStyle/>
        <a:p>
          <a:r>
            <a:rPr lang="zh-TW" b="1"/>
            <a:t>（五）組織衝突與危機管理</a:t>
          </a:r>
          <a:endParaRPr lang="en-US"/>
        </a:p>
      </dgm:t>
    </dgm:pt>
    <dgm:pt modelId="{67BC5EA9-61D5-47DA-A323-16EAC4D90835}" type="parTrans" cxnId="{8982F83B-B537-4D52-B2D5-7E6142D07D57}">
      <dgm:prSet/>
      <dgm:spPr/>
      <dgm:t>
        <a:bodyPr/>
        <a:lstStyle/>
        <a:p>
          <a:endParaRPr lang="en-US"/>
        </a:p>
      </dgm:t>
    </dgm:pt>
    <dgm:pt modelId="{4BCAC820-2E2B-4CD9-A3DC-6B66517BF081}" type="sibTrans" cxnId="{8982F83B-B537-4D52-B2D5-7E6142D07D57}">
      <dgm:prSet/>
      <dgm:spPr/>
      <dgm:t>
        <a:bodyPr/>
        <a:lstStyle/>
        <a:p>
          <a:endParaRPr lang="en-US"/>
        </a:p>
      </dgm:t>
    </dgm:pt>
    <dgm:pt modelId="{D669CCBD-F693-44E7-B8F1-CC1D660B7C74}">
      <dgm:prSet/>
      <dgm:spPr/>
      <dgm:t>
        <a:bodyPr/>
        <a:lstStyle/>
        <a:p>
          <a:r>
            <a:rPr lang="zh-TW" b="1"/>
            <a:t>（六）新世紀企業領導人應具備的核心能力</a:t>
          </a:r>
          <a:endParaRPr lang="en-US"/>
        </a:p>
      </dgm:t>
    </dgm:pt>
    <dgm:pt modelId="{7D35D5CB-77A0-4BF2-BDCA-62AD69085284}" type="parTrans" cxnId="{F2CFACB0-17D5-4232-8BD0-0BBA6E3B492B}">
      <dgm:prSet/>
      <dgm:spPr/>
      <dgm:t>
        <a:bodyPr/>
        <a:lstStyle/>
        <a:p>
          <a:endParaRPr lang="en-US"/>
        </a:p>
      </dgm:t>
    </dgm:pt>
    <dgm:pt modelId="{0A03E29B-65F0-44E1-9AF7-59D0C616BC80}" type="sibTrans" cxnId="{F2CFACB0-17D5-4232-8BD0-0BBA6E3B492B}">
      <dgm:prSet/>
      <dgm:spPr/>
      <dgm:t>
        <a:bodyPr/>
        <a:lstStyle/>
        <a:p>
          <a:endParaRPr lang="en-US"/>
        </a:p>
      </dgm:t>
    </dgm:pt>
    <dgm:pt modelId="{868705DD-842B-4A11-9912-B7EBD9BB8183}">
      <dgm:prSet/>
      <dgm:spPr/>
      <dgm:t>
        <a:bodyPr/>
        <a:lstStyle/>
        <a:p>
          <a:r>
            <a:rPr lang="zh-TW" b="1"/>
            <a:t>（七）國際行銷核心價值之形塑與應用</a:t>
          </a:r>
          <a:endParaRPr lang="en-US"/>
        </a:p>
      </dgm:t>
    </dgm:pt>
    <dgm:pt modelId="{D9EA1C2E-450B-4070-80E2-501990E0A599}" type="parTrans" cxnId="{EB68A31E-222D-4BAF-B7F2-58695AE70953}">
      <dgm:prSet/>
      <dgm:spPr/>
      <dgm:t>
        <a:bodyPr/>
        <a:lstStyle/>
        <a:p>
          <a:endParaRPr lang="en-US"/>
        </a:p>
      </dgm:t>
    </dgm:pt>
    <dgm:pt modelId="{E58FBDD8-9051-48C2-9F73-99DCC87FAA15}" type="sibTrans" cxnId="{EB68A31E-222D-4BAF-B7F2-58695AE70953}">
      <dgm:prSet/>
      <dgm:spPr/>
      <dgm:t>
        <a:bodyPr/>
        <a:lstStyle/>
        <a:p>
          <a:endParaRPr lang="en-US"/>
        </a:p>
      </dgm:t>
    </dgm:pt>
    <dgm:pt modelId="{37D21CBC-F66E-48A7-B802-8462093E103C}" type="pres">
      <dgm:prSet presAssocID="{2F15EDD5-1505-4E94-9C76-A2CCFD9DAA58}" presName="diagram" presStyleCnt="0">
        <dgm:presLayoutVars>
          <dgm:dir/>
          <dgm:resizeHandles val="exact"/>
        </dgm:presLayoutVars>
      </dgm:prSet>
      <dgm:spPr/>
    </dgm:pt>
    <dgm:pt modelId="{5737FEE4-351C-4B28-A928-624211ECA776}" type="pres">
      <dgm:prSet presAssocID="{7041C0D5-4D9F-4216-B7D5-36F901060D6E}" presName="node" presStyleLbl="node1" presStyleIdx="0" presStyleCnt="7">
        <dgm:presLayoutVars>
          <dgm:bulletEnabled val="1"/>
        </dgm:presLayoutVars>
      </dgm:prSet>
      <dgm:spPr/>
    </dgm:pt>
    <dgm:pt modelId="{C4F0152D-B6F8-4077-8A2D-3828A90152D1}" type="pres">
      <dgm:prSet presAssocID="{621A9264-6350-4C26-B04B-0CA6E6ED8022}" presName="sibTrans" presStyleCnt="0"/>
      <dgm:spPr/>
    </dgm:pt>
    <dgm:pt modelId="{EF3EE7D9-FBB7-440A-9642-50AD6FB42948}" type="pres">
      <dgm:prSet presAssocID="{5A77B135-055D-4210-9617-9E299DBAB555}" presName="node" presStyleLbl="node1" presStyleIdx="1" presStyleCnt="7">
        <dgm:presLayoutVars>
          <dgm:bulletEnabled val="1"/>
        </dgm:presLayoutVars>
      </dgm:prSet>
      <dgm:spPr/>
    </dgm:pt>
    <dgm:pt modelId="{FF24D60D-D67D-4675-A836-7A09795C5836}" type="pres">
      <dgm:prSet presAssocID="{4C8DF03B-C068-4D7C-86A0-6A8956A82A52}" presName="sibTrans" presStyleCnt="0"/>
      <dgm:spPr/>
    </dgm:pt>
    <dgm:pt modelId="{3EF9D11D-A7B8-41B5-9F77-07A9C4946879}" type="pres">
      <dgm:prSet presAssocID="{5A9982B9-8F51-430C-B763-9585062C91AD}" presName="node" presStyleLbl="node1" presStyleIdx="2" presStyleCnt="7">
        <dgm:presLayoutVars>
          <dgm:bulletEnabled val="1"/>
        </dgm:presLayoutVars>
      </dgm:prSet>
      <dgm:spPr/>
    </dgm:pt>
    <dgm:pt modelId="{B3F58E64-8A9D-437E-B38F-E79592314156}" type="pres">
      <dgm:prSet presAssocID="{56444543-3E3E-4E8D-A2F2-3774426C9980}" presName="sibTrans" presStyleCnt="0"/>
      <dgm:spPr/>
    </dgm:pt>
    <dgm:pt modelId="{062AEA96-371E-4908-BE8B-B1BFC2FBCC38}" type="pres">
      <dgm:prSet presAssocID="{8E51CE4E-3786-4591-8764-9783DD739879}" presName="node" presStyleLbl="node1" presStyleIdx="3" presStyleCnt="7">
        <dgm:presLayoutVars>
          <dgm:bulletEnabled val="1"/>
        </dgm:presLayoutVars>
      </dgm:prSet>
      <dgm:spPr/>
    </dgm:pt>
    <dgm:pt modelId="{B2A0422D-CD4F-4D2B-9549-A3BB0C0E884D}" type="pres">
      <dgm:prSet presAssocID="{D184F2F2-409B-4067-A4B4-91259AECE79A}" presName="sibTrans" presStyleCnt="0"/>
      <dgm:spPr/>
    </dgm:pt>
    <dgm:pt modelId="{89C6133D-16C5-4499-B828-F382BA3FD922}" type="pres">
      <dgm:prSet presAssocID="{18ABD14D-403E-4D1E-8A37-FFB0C29D2C89}" presName="node" presStyleLbl="node1" presStyleIdx="4" presStyleCnt="7">
        <dgm:presLayoutVars>
          <dgm:bulletEnabled val="1"/>
        </dgm:presLayoutVars>
      </dgm:prSet>
      <dgm:spPr/>
    </dgm:pt>
    <dgm:pt modelId="{F90270A9-BADB-4451-AE83-4081C67DC6B2}" type="pres">
      <dgm:prSet presAssocID="{4BCAC820-2E2B-4CD9-A3DC-6B66517BF081}" presName="sibTrans" presStyleCnt="0"/>
      <dgm:spPr/>
    </dgm:pt>
    <dgm:pt modelId="{E31DEF27-E8CC-4D88-9B61-40FD466D3E77}" type="pres">
      <dgm:prSet presAssocID="{D669CCBD-F693-44E7-B8F1-CC1D660B7C74}" presName="node" presStyleLbl="node1" presStyleIdx="5" presStyleCnt="7">
        <dgm:presLayoutVars>
          <dgm:bulletEnabled val="1"/>
        </dgm:presLayoutVars>
      </dgm:prSet>
      <dgm:spPr/>
    </dgm:pt>
    <dgm:pt modelId="{DCFF0A54-33AC-4114-9C44-1AB7D24F9965}" type="pres">
      <dgm:prSet presAssocID="{0A03E29B-65F0-44E1-9AF7-59D0C616BC80}" presName="sibTrans" presStyleCnt="0"/>
      <dgm:spPr/>
    </dgm:pt>
    <dgm:pt modelId="{1111F625-1761-475B-A30B-EFD2BFB6746F}" type="pres">
      <dgm:prSet presAssocID="{868705DD-842B-4A11-9912-B7EBD9BB8183}" presName="node" presStyleLbl="node1" presStyleIdx="6" presStyleCnt="7">
        <dgm:presLayoutVars>
          <dgm:bulletEnabled val="1"/>
        </dgm:presLayoutVars>
      </dgm:prSet>
      <dgm:spPr/>
    </dgm:pt>
  </dgm:ptLst>
  <dgm:cxnLst>
    <dgm:cxn modelId="{EB68A31E-222D-4BAF-B7F2-58695AE70953}" srcId="{2F15EDD5-1505-4E94-9C76-A2CCFD9DAA58}" destId="{868705DD-842B-4A11-9912-B7EBD9BB8183}" srcOrd="6" destOrd="0" parTransId="{D9EA1C2E-450B-4070-80E2-501990E0A599}" sibTransId="{E58FBDD8-9051-48C2-9F73-99DCC87FAA15}"/>
    <dgm:cxn modelId="{8982F83B-B537-4D52-B2D5-7E6142D07D57}" srcId="{2F15EDD5-1505-4E94-9C76-A2CCFD9DAA58}" destId="{18ABD14D-403E-4D1E-8A37-FFB0C29D2C89}" srcOrd="4" destOrd="0" parTransId="{67BC5EA9-61D5-47DA-A323-16EAC4D90835}" sibTransId="{4BCAC820-2E2B-4CD9-A3DC-6B66517BF081}"/>
    <dgm:cxn modelId="{A05FD148-4CA5-4BDC-8203-778EF153D467}" type="presOf" srcId="{2F15EDD5-1505-4E94-9C76-A2CCFD9DAA58}" destId="{37D21CBC-F66E-48A7-B802-8462093E103C}" srcOrd="0" destOrd="0" presId="urn:microsoft.com/office/officeart/2005/8/layout/default"/>
    <dgm:cxn modelId="{2B8E6D6A-BFE6-497E-82D3-4ACD859D3982}" srcId="{2F15EDD5-1505-4E94-9C76-A2CCFD9DAA58}" destId="{8E51CE4E-3786-4591-8764-9783DD739879}" srcOrd="3" destOrd="0" parTransId="{47904039-12DC-41CD-A72B-E54263CB6C94}" sibTransId="{D184F2F2-409B-4067-A4B4-91259AECE79A}"/>
    <dgm:cxn modelId="{5082404B-9ADD-45AE-89AB-B6064DBA582A}" type="presOf" srcId="{D669CCBD-F693-44E7-B8F1-CC1D660B7C74}" destId="{E31DEF27-E8CC-4D88-9B61-40FD466D3E77}" srcOrd="0" destOrd="0" presId="urn:microsoft.com/office/officeart/2005/8/layout/default"/>
    <dgm:cxn modelId="{293F4E74-4369-4850-82C4-8E783515F274}" type="presOf" srcId="{7041C0D5-4D9F-4216-B7D5-36F901060D6E}" destId="{5737FEE4-351C-4B28-A928-624211ECA776}" srcOrd="0" destOrd="0" presId="urn:microsoft.com/office/officeart/2005/8/layout/default"/>
    <dgm:cxn modelId="{F8A27279-622F-4291-8878-46A5206CBDCE}" srcId="{2F15EDD5-1505-4E94-9C76-A2CCFD9DAA58}" destId="{5A9982B9-8F51-430C-B763-9585062C91AD}" srcOrd="2" destOrd="0" parTransId="{998F7EB7-9EC2-4420-BF19-1B829187C822}" sibTransId="{56444543-3E3E-4E8D-A2F2-3774426C9980}"/>
    <dgm:cxn modelId="{93928581-E992-4789-B315-633A7D84454F}" type="presOf" srcId="{18ABD14D-403E-4D1E-8A37-FFB0C29D2C89}" destId="{89C6133D-16C5-4499-B828-F382BA3FD922}" srcOrd="0" destOrd="0" presId="urn:microsoft.com/office/officeart/2005/8/layout/default"/>
    <dgm:cxn modelId="{A9E2F58F-E5AE-4FAD-A1D3-6FD78FD3733E}" type="presOf" srcId="{5A77B135-055D-4210-9617-9E299DBAB555}" destId="{EF3EE7D9-FBB7-440A-9642-50AD6FB42948}" srcOrd="0" destOrd="0" presId="urn:microsoft.com/office/officeart/2005/8/layout/default"/>
    <dgm:cxn modelId="{A69D8F90-174D-4D0C-80FA-5E31774EA86F}" srcId="{2F15EDD5-1505-4E94-9C76-A2CCFD9DAA58}" destId="{7041C0D5-4D9F-4216-B7D5-36F901060D6E}" srcOrd="0" destOrd="0" parTransId="{4034A64F-DE95-4A93-B530-E142DEF19875}" sibTransId="{621A9264-6350-4C26-B04B-0CA6E6ED8022}"/>
    <dgm:cxn modelId="{F2CFACB0-17D5-4232-8BD0-0BBA6E3B492B}" srcId="{2F15EDD5-1505-4E94-9C76-A2CCFD9DAA58}" destId="{D669CCBD-F693-44E7-B8F1-CC1D660B7C74}" srcOrd="5" destOrd="0" parTransId="{7D35D5CB-77A0-4BF2-BDCA-62AD69085284}" sibTransId="{0A03E29B-65F0-44E1-9AF7-59D0C616BC80}"/>
    <dgm:cxn modelId="{434CCACB-6B23-4C4F-A48C-8E1E0CBC536F}" srcId="{2F15EDD5-1505-4E94-9C76-A2CCFD9DAA58}" destId="{5A77B135-055D-4210-9617-9E299DBAB555}" srcOrd="1" destOrd="0" parTransId="{4D3BA751-8637-4702-8946-9DD14DE043A3}" sibTransId="{4C8DF03B-C068-4D7C-86A0-6A8956A82A52}"/>
    <dgm:cxn modelId="{956FF2D6-6D76-4DE1-A42F-760109BD9163}" type="presOf" srcId="{868705DD-842B-4A11-9912-B7EBD9BB8183}" destId="{1111F625-1761-475B-A30B-EFD2BFB6746F}" srcOrd="0" destOrd="0" presId="urn:microsoft.com/office/officeart/2005/8/layout/default"/>
    <dgm:cxn modelId="{91FA47F3-C0D4-4827-A364-74F5A5E3F2BE}" type="presOf" srcId="{8E51CE4E-3786-4591-8764-9783DD739879}" destId="{062AEA96-371E-4908-BE8B-B1BFC2FBCC38}" srcOrd="0" destOrd="0" presId="urn:microsoft.com/office/officeart/2005/8/layout/default"/>
    <dgm:cxn modelId="{E1CD64F5-A30A-4CD7-9167-F36224BBA8D7}" type="presOf" srcId="{5A9982B9-8F51-430C-B763-9585062C91AD}" destId="{3EF9D11D-A7B8-41B5-9F77-07A9C4946879}" srcOrd="0" destOrd="0" presId="urn:microsoft.com/office/officeart/2005/8/layout/default"/>
    <dgm:cxn modelId="{931829E3-30A9-4596-8A84-1D2B389D2A3F}" type="presParOf" srcId="{37D21CBC-F66E-48A7-B802-8462093E103C}" destId="{5737FEE4-351C-4B28-A928-624211ECA776}" srcOrd="0" destOrd="0" presId="urn:microsoft.com/office/officeart/2005/8/layout/default"/>
    <dgm:cxn modelId="{A230F563-FB39-4FAC-BCC0-4BD1C05C4337}" type="presParOf" srcId="{37D21CBC-F66E-48A7-B802-8462093E103C}" destId="{C4F0152D-B6F8-4077-8A2D-3828A90152D1}" srcOrd="1" destOrd="0" presId="urn:microsoft.com/office/officeart/2005/8/layout/default"/>
    <dgm:cxn modelId="{7889F6B7-C1F2-4EDF-81B9-E59CA05842CA}" type="presParOf" srcId="{37D21CBC-F66E-48A7-B802-8462093E103C}" destId="{EF3EE7D9-FBB7-440A-9642-50AD6FB42948}" srcOrd="2" destOrd="0" presId="urn:microsoft.com/office/officeart/2005/8/layout/default"/>
    <dgm:cxn modelId="{14E59D0E-8691-448D-9332-FF34C565A1C7}" type="presParOf" srcId="{37D21CBC-F66E-48A7-B802-8462093E103C}" destId="{FF24D60D-D67D-4675-A836-7A09795C5836}" srcOrd="3" destOrd="0" presId="urn:microsoft.com/office/officeart/2005/8/layout/default"/>
    <dgm:cxn modelId="{4F61740B-0940-45D4-9A08-D04B9FE3F78E}" type="presParOf" srcId="{37D21CBC-F66E-48A7-B802-8462093E103C}" destId="{3EF9D11D-A7B8-41B5-9F77-07A9C4946879}" srcOrd="4" destOrd="0" presId="urn:microsoft.com/office/officeart/2005/8/layout/default"/>
    <dgm:cxn modelId="{C2D67785-91F9-4379-A37D-1A8522FA43A0}" type="presParOf" srcId="{37D21CBC-F66E-48A7-B802-8462093E103C}" destId="{B3F58E64-8A9D-437E-B38F-E79592314156}" srcOrd="5" destOrd="0" presId="urn:microsoft.com/office/officeart/2005/8/layout/default"/>
    <dgm:cxn modelId="{7D6F26D0-7FEA-4498-BC3D-AF5D066FC263}" type="presParOf" srcId="{37D21CBC-F66E-48A7-B802-8462093E103C}" destId="{062AEA96-371E-4908-BE8B-B1BFC2FBCC38}" srcOrd="6" destOrd="0" presId="urn:microsoft.com/office/officeart/2005/8/layout/default"/>
    <dgm:cxn modelId="{5FB9A854-07F8-4F84-BEFC-5A93A0618B77}" type="presParOf" srcId="{37D21CBC-F66E-48A7-B802-8462093E103C}" destId="{B2A0422D-CD4F-4D2B-9549-A3BB0C0E884D}" srcOrd="7" destOrd="0" presId="urn:microsoft.com/office/officeart/2005/8/layout/default"/>
    <dgm:cxn modelId="{ED4EB1E3-31C3-4E57-9567-E449FD73E9EC}" type="presParOf" srcId="{37D21CBC-F66E-48A7-B802-8462093E103C}" destId="{89C6133D-16C5-4499-B828-F382BA3FD922}" srcOrd="8" destOrd="0" presId="urn:microsoft.com/office/officeart/2005/8/layout/default"/>
    <dgm:cxn modelId="{14707BBE-8B45-4388-8879-782E45D434E1}" type="presParOf" srcId="{37D21CBC-F66E-48A7-B802-8462093E103C}" destId="{F90270A9-BADB-4451-AE83-4081C67DC6B2}" srcOrd="9" destOrd="0" presId="urn:microsoft.com/office/officeart/2005/8/layout/default"/>
    <dgm:cxn modelId="{1E9B2042-30F9-4B34-A067-650BF4295D24}" type="presParOf" srcId="{37D21CBC-F66E-48A7-B802-8462093E103C}" destId="{E31DEF27-E8CC-4D88-9B61-40FD466D3E77}" srcOrd="10" destOrd="0" presId="urn:microsoft.com/office/officeart/2005/8/layout/default"/>
    <dgm:cxn modelId="{066521CE-871B-42FD-95FA-9BFF56401F68}" type="presParOf" srcId="{37D21CBC-F66E-48A7-B802-8462093E103C}" destId="{DCFF0A54-33AC-4114-9C44-1AB7D24F9965}" srcOrd="11" destOrd="0" presId="urn:microsoft.com/office/officeart/2005/8/layout/default"/>
    <dgm:cxn modelId="{AF34C448-653B-402C-97E7-5BE794AE58BA}" type="presParOf" srcId="{37D21CBC-F66E-48A7-B802-8462093E103C}" destId="{1111F625-1761-475B-A30B-EFD2BFB6746F}" srcOrd="12" destOrd="0" presId="urn:microsoft.com/office/officeart/2005/8/layout/default"/>
  </dgm:cxnLst>
  <dgm:bg>
    <a:solidFill>
      <a:schemeClr val="tx2"/>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0B6EB-8038-44C6-B5F5-FC42B6B6E84B}">
      <dsp:nvSpPr>
        <dsp:cNvPr id="0" name=""/>
        <dsp:cNvSpPr/>
      </dsp:nvSpPr>
      <dsp:spPr>
        <a:xfrm>
          <a:off x="458751" y="9781"/>
          <a:ext cx="3537975" cy="2610493"/>
        </a:xfrm>
        <a:prstGeom prst="round2SameRect">
          <a:avLst>
            <a:gd name="adj1" fmla="val 8000"/>
            <a:gd name="adj2" fmla="val 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148590" rIns="49530" bIns="49530" numCol="1" spcCol="1270" anchor="t" anchorCtr="0">
          <a:noAutofit/>
        </a:bodyPr>
        <a:lstStyle/>
        <a:p>
          <a:pPr marL="285750" lvl="1" indent="-285750" algn="ctr" defTabSz="1733550">
            <a:lnSpc>
              <a:spcPct val="90000"/>
            </a:lnSpc>
            <a:spcBef>
              <a:spcPct val="0"/>
            </a:spcBef>
            <a:spcAft>
              <a:spcPts val="0"/>
            </a:spcAft>
            <a:buSzPct val="100000"/>
            <a:buFont typeface="Arial" panose="020B0604020202020204" pitchFamily="34" charset="0"/>
            <a:buNone/>
          </a:pPr>
          <a:r>
            <a:rPr lang="zh-TW" altLang="en-US" sz="3900" b="1" kern="1200" dirty="0">
              <a:solidFill>
                <a:srgbClr val="000000"/>
              </a:solidFill>
              <a:latin typeface="HanWangHeiHeavy"/>
            </a:rPr>
            <a:t>憲法</a:t>
          </a:r>
          <a:endParaRPr lang="zh-TW" altLang="en-US" sz="3900" kern="1200" dirty="0"/>
        </a:p>
        <a:p>
          <a:pPr marL="285750" lvl="1" indent="-285750" algn="ctr" defTabSz="1733550">
            <a:lnSpc>
              <a:spcPct val="90000"/>
            </a:lnSpc>
            <a:spcBef>
              <a:spcPct val="0"/>
            </a:spcBef>
            <a:spcAft>
              <a:spcPts val="0"/>
            </a:spcAft>
            <a:buSzPct val="100000"/>
            <a:buFont typeface="Arial" panose="020B0604020202020204" pitchFamily="34" charset="0"/>
            <a:buNone/>
          </a:pPr>
          <a:r>
            <a:rPr lang="zh-TW" altLang="en-US" sz="3900" b="1" kern="1200" dirty="0">
              <a:solidFill>
                <a:srgbClr val="000000"/>
              </a:solidFill>
              <a:latin typeface="HanWangHeiHeavy"/>
            </a:rPr>
            <a:t>與</a:t>
          </a:r>
          <a:endParaRPr lang="zh-TW" altLang="en-US" sz="3900" kern="1200" dirty="0"/>
        </a:p>
        <a:p>
          <a:pPr marL="285750" lvl="1" indent="-285750" algn="ctr" defTabSz="1733550">
            <a:lnSpc>
              <a:spcPct val="90000"/>
            </a:lnSpc>
            <a:spcBef>
              <a:spcPct val="0"/>
            </a:spcBef>
            <a:spcAft>
              <a:spcPts val="0"/>
            </a:spcAft>
            <a:buSzPct val="100000"/>
            <a:buFont typeface="Arial" panose="020B0604020202020204" pitchFamily="34" charset="0"/>
            <a:buNone/>
          </a:pPr>
          <a:r>
            <a:rPr lang="zh-TW" altLang="en-US" sz="3900" b="1" kern="1200" dirty="0">
              <a:solidFill>
                <a:srgbClr val="000000"/>
              </a:solidFill>
              <a:latin typeface="HanWangHeiHeavy"/>
            </a:rPr>
            <a:t>人權</a:t>
          </a:r>
          <a:endParaRPr lang="zh-TW" altLang="en-US" sz="3900" kern="1200" dirty="0"/>
        </a:p>
      </dsp:txBody>
      <dsp:txXfrm>
        <a:off x="519918" y="70948"/>
        <a:ext cx="3415641" cy="2549326"/>
      </dsp:txXfrm>
    </dsp:sp>
    <dsp:sp modelId="{32B0916C-355E-42FA-8E19-83F45A09306F}">
      <dsp:nvSpPr>
        <dsp:cNvPr id="0" name=""/>
        <dsp:cNvSpPr/>
      </dsp:nvSpPr>
      <dsp:spPr>
        <a:xfrm>
          <a:off x="458751" y="2635540"/>
          <a:ext cx="3537975" cy="11356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r" defTabSz="1600200">
            <a:lnSpc>
              <a:spcPct val="90000"/>
            </a:lnSpc>
            <a:spcBef>
              <a:spcPct val="0"/>
            </a:spcBef>
            <a:spcAft>
              <a:spcPct val="35000"/>
            </a:spcAft>
            <a:buNone/>
          </a:pPr>
          <a:r>
            <a:rPr lang="zh-TW" altLang="en-US" sz="3600" kern="1200" dirty="0"/>
            <a:t> </a:t>
          </a:r>
        </a:p>
      </dsp:txBody>
      <dsp:txXfrm>
        <a:off x="458751" y="2635540"/>
        <a:ext cx="2491532" cy="1135640"/>
      </dsp:txXfrm>
    </dsp:sp>
    <dsp:sp modelId="{FA2E71C7-F237-4844-841E-CB9DEFC24F86}">
      <dsp:nvSpPr>
        <dsp:cNvPr id="0" name=""/>
        <dsp:cNvSpPr/>
      </dsp:nvSpPr>
      <dsp:spPr>
        <a:xfrm>
          <a:off x="2664292" y="2512644"/>
          <a:ext cx="1238291" cy="123829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829CE2-7193-4587-B35F-81F9AF2461DA}">
      <dsp:nvSpPr>
        <dsp:cNvPr id="0" name=""/>
        <dsp:cNvSpPr/>
      </dsp:nvSpPr>
      <dsp:spPr>
        <a:xfrm>
          <a:off x="4595437" y="2149"/>
          <a:ext cx="3537975" cy="2641023"/>
        </a:xfrm>
        <a:prstGeom prst="round2SameRect">
          <a:avLst>
            <a:gd name="adj1" fmla="val 8000"/>
            <a:gd name="adj2" fmla="val 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148590" rIns="49530" bIns="49530" numCol="1" spcCol="1270" anchor="t" anchorCtr="0">
          <a:noAutofit/>
        </a:bodyPr>
        <a:lstStyle/>
        <a:p>
          <a:pPr marL="285750" lvl="1" indent="-285750" algn="ctr" defTabSz="1733550">
            <a:lnSpc>
              <a:spcPct val="90000"/>
            </a:lnSpc>
            <a:spcBef>
              <a:spcPct val="0"/>
            </a:spcBef>
            <a:spcAft>
              <a:spcPts val="0"/>
            </a:spcAft>
            <a:buSzPct val="100000"/>
            <a:buFont typeface="Arial" panose="020B0604020202020204" pitchFamily="34" charset="0"/>
            <a:buNone/>
          </a:pPr>
          <a:r>
            <a:rPr lang="zh-TW" altLang="en-US" sz="3900" b="1" i="0" u="none" strike="noStrike" kern="1200" baseline="0" dirty="0">
              <a:solidFill>
                <a:srgbClr val="000000"/>
              </a:solidFill>
              <a:latin typeface="HanWangHeiHeavy"/>
            </a:rPr>
            <a:t>管理哲學</a:t>
          </a:r>
          <a:endParaRPr lang="zh-TW" altLang="en-US" sz="3900" kern="1200" dirty="0"/>
        </a:p>
        <a:p>
          <a:pPr marL="285750" lvl="1" indent="-285750" algn="ctr" defTabSz="1733550">
            <a:lnSpc>
              <a:spcPct val="90000"/>
            </a:lnSpc>
            <a:spcBef>
              <a:spcPct val="0"/>
            </a:spcBef>
            <a:spcAft>
              <a:spcPts val="0"/>
            </a:spcAft>
            <a:buSzPct val="100000"/>
            <a:buFont typeface="Arial" panose="020B0604020202020204" pitchFamily="34" charset="0"/>
            <a:buNone/>
          </a:pPr>
          <a:r>
            <a:rPr lang="zh-TW" altLang="en-US" sz="3900" b="1" i="0" u="none" strike="noStrike" kern="1200" baseline="0" dirty="0">
              <a:solidFill>
                <a:srgbClr val="000000"/>
              </a:solidFill>
              <a:latin typeface="HanWangHeiHeavy"/>
            </a:rPr>
            <a:t>與</a:t>
          </a:r>
          <a:endParaRPr lang="zh-TW" altLang="en-US" sz="3900" kern="1200" dirty="0"/>
        </a:p>
        <a:p>
          <a:pPr marL="285750" lvl="1" indent="-285750" algn="ctr" defTabSz="1733550">
            <a:lnSpc>
              <a:spcPct val="90000"/>
            </a:lnSpc>
            <a:spcBef>
              <a:spcPct val="0"/>
            </a:spcBef>
            <a:spcAft>
              <a:spcPts val="0"/>
            </a:spcAft>
            <a:buSzPct val="100000"/>
            <a:buFont typeface="Arial" panose="020B0604020202020204" pitchFamily="34" charset="0"/>
            <a:buNone/>
          </a:pPr>
          <a:r>
            <a:rPr lang="zh-TW" altLang="en-US" sz="3900" b="1" i="0" u="none" strike="noStrike" kern="1200" baseline="0" dirty="0">
              <a:solidFill>
                <a:srgbClr val="000000"/>
              </a:solidFill>
              <a:latin typeface="HanWangHeiHeavy"/>
            </a:rPr>
            <a:t>管理策略</a:t>
          </a:r>
          <a:endParaRPr lang="zh-TW" altLang="en-US" sz="3900" kern="1200" dirty="0"/>
        </a:p>
      </dsp:txBody>
      <dsp:txXfrm>
        <a:off x="4657319" y="64031"/>
        <a:ext cx="3414211" cy="2579141"/>
      </dsp:txXfrm>
    </dsp:sp>
    <dsp:sp modelId="{5D1A8E16-86DB-4D35-A854-6CA86E5A410B}">
      <dsp:nvSpPr>
        <dsp:cNvPr id="0" name=""/>
        <dsp:cNvSpPr/>
      </dsp:nvSpPr>
      <dsp:spPr>
        <a:xfrm>
          <a:off x="4595437" y="2643173"/>
          <a:ext cx="3537975" cy="11356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r" defTabSz="1600200">
            <a:lnSpc>
              <a:spcPct val="90000"/>
            </a:lnSpc>
            <a:spcBef>
              <a:spcPct val="0"/>
            </a:spcBef>
            <a:spcAft>
              <a:spcPct val="35000"/>
            </a:spcAft>
            <a:buNone/>
          </a:pPr>
          <a:r>
            <a:rPr lang="zh-TW" altLang="en-US" sz="3600" kern="1200" dirty="0"/>
            <a:t> </a:t>
          </a:r>
        </a:p>
      </dsp:txBody>
      <dsp:txXfrm>
        <a:off x="4595437" y="2643173"/>
        <a:ext cx="2491532" cy="1135640"/>
      </dsp:txXfrm>
    </dsp:sp>
    <dsp:sp modelId="{73D481AA-271C-4B03-A1F8-40731361647A}">
      <dsp:nvSpPr>
        <dsp:cNvPr id="0" name=""/>
        <dsp:cNvSpPr/>
      </dsp:nvSpPr>
      <dsp:spPr>
        <a:xfrm>
          <a:off x="6840764" y="2520276"/>
          <a:ext cx="1238291" cy="123829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7FEE4-351C-4B28-A928-624211ECA776}">
      <dsp:nvSpPr>
        <dsp:cNvPr id="0" name=""/>
        <dsp:cNvSpPr/>
      </dsp:nvSpPr>
      <dsp:spPr>
        <a:xfrm>
          <a:off x="2511" y="541119"/>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（一）媒體公關與企業品牌之形塑</a:t>
          </a:r>
          <a:endParaRPr lang="en-US" sz="1800" kern="1200"/>
        </a:p>
      </dsp:txBody>
      <dsp:txXfrm>
        <a:off x="2511" y="541119"/>
        <a:ext cx="1992436" cy="1195461"/>
      </dsp:txXfrm>
    </dsp:sp>
    <dsp:sp modelId="{EF3EE7D9-FBB7-440A-9642-50AD6FB42948}">
      <dsp:nvSpPr>
        <dsp:cNvPr id="0" name=""/>
        <dsp:cNvSpPr/>
      </dsp:nvSpPr>
      <dsp:spPr>
        <a:xfrm>
          <a:off x="2194191" y="541119"/>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（二）新世紀</a:t>
          </a:r>
          <a:r>
            <a:rPr lang="en-US" sz="1800" b="1" kern="1200"/>
            <a:t>AI</a:t>
          </a:r>
          <a:r>
            <a:rPr lang="zh-TW" sz="1800" b="1" kern="1200"/>
            <a:t>全球化管理思維之實踐</a:t>
          </a:r>
          <a:endParaRPr lang="en-US" sz="1800" kern="1200"/>
        </a:p>
      </dsp:txBody>
      <dsp:txXfrm>
        <a:off x="2194191" y="541119"/>
        <a:ext cx="1992436" cy="1195461"/>
      </dsp:txXfrm>
    </dsp:sp>
    <dsp:sp modelId="{3EF9D11D-A7B8-41B5-9F77-07A9C4946879}">
      <dsp:nvSpPr>
        <dsp:cNvPr id="0" name=""/>
        <dsp:cNvSpPr/>
      </dsp:nvSpPr>
      <dsp:spPr>
        <a:xfrm>
          <a:off x="4385871" y="541119"/>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（三）管理哲學在</a:t>
          </a:r>
          <a:r>
            <a:rPr lang="en-US" sz="1800" b="1" kern="1200"/>
            <a:t>AI</a:t>
          </a:r>
          <a:r>
            <a:rPr lang="zh-TW" sz="1800" b="1" kern="1200"/>
            <a:t>大時代企業經營的應用要訣</a:t>
          </a:r>
          <a:endParaRPr lang="en-US" sz="1800" kern="1200"/>
        </a:p>
      </dsp:txBody>
      <dsp:txXfrm>
        <a:off x="4385871" y="541119"/>
        <a:ext cx="1992436" cy="1195461"/>
      </dsp:txXfrm>
    </dsp:sp>
    <dsp:sp modelId="{062AEA96-371E-4908-BE8B-B1BFC2FBCC38}">
      <dsp:nvSpPr>
        <dsp:cNvPr id="0" name=""/>
        <dsp:cNvSpPr/>
      </dsp:nvSpPr>
      <dsp:spPr>
        <a:xfrm>
          <a:off x="6577552" y="541119"/>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（四）企業品牌之意義與應用</a:t>
          </a:r>
          <a:endParaRPr lang="en-US" sz="1800" kern="1200"/>
        </a:p>
      </dsp:txBody>
      <dsp:txXfrm>
        <a:off x="6577552" y="541119"/>
        <a:ext cx="1992436" cy="1195461"/>
      </dsp:txXfrm>
    </dsp:sp>
    <dsp:sp modelId="{89C6133D-16C5-4499-B828-F382BA3FD922}">
      <dsp:nvSpPr>
        <dsp:cNvPr id="0" name=""/>
        <dsp:cNvSpPr/>
      </dsp:nvSpPr>
      <dsp:spPr>
        <a:xfrm>
          <a:off x="1098351" y="1935825"/>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（五）組織衝突與危機管理</a:t>
          </a:r>
          <a:endParaRPr lang="en-US" sz="1800" kern="1200"/>
        </a:p>
      </dsp:txBody>
      <dsp:txXfrm>
        <a:off x="1098351" y="1935825"/>
        <a:ext cx="1992436" cy="1195461"/>
      </dsp:txXfrm>
    </dsp:sp>
    <dsp:sp modelId="{E31DEF27-E8CC-4D88-9B61-40FD466D3E77}">
      <dsp:nvSpPr>
        <dsp:cNvPr id="0" name=""/>
        <dsp:cNvSpPr/>
      </dsp:nvSpPr>
      <dsp:spPr>
        <a:xfrm>
          <a:off x="3290031" y="1935825"/>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（六）新世紀企業領導人應具備的核心能力</a:t>
          </a:r>
          <a:endParaRPr lang="en-US" sz="1800" kern="1200"/>
        </a:p>
      </dsp:txBody>
      <dsp:txXfrm>
        <a:off x="3290031" y="1935825"/>
        <a:ext cx="1992436" cy="1195461"/>
      </dsp:txXfrm>
    </dsp:sp>
    <dsp:sp modelId="{1111F625-1761-475B-A30B-EFD2BFB6746F}">
      <dsp:nvSpPr>
        <dsp:cNvPr id="0" name=""/>
        <dsp:cNvSpPr/>
      </dsp:nvSpPr>
      <dsp:spPr>
        <a:xfrm>
          <a:off x="5481711" y="1935825"/>
          <a:ext cx="1992436" cy="119546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TW" sz="1800" b="1" kern="1200"/>
            <a:t>（七）國際行銷核心價值之形塑與應用</a:t>
          </a:r>
          <a:endParaRPr lang="en-US" sz="1800" kern="1200"/>
        </a:p>
      </dsp:txBody>
      <dsp:txXfrm>
        <a:off x="5481711" y="1935825"/>
        <a:ext cx="1992436" cy="1195461"/>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93B663-3C64-48FB-A76E-DD22F5775791}" type="datetimeFigureOut">
              <a:rPr lang="zh-TW" altLang="en-US" smtClean="0"/>
              <a:t>2025/5/26</a:t>
            </a:fld>
            <a:endParaRPr lang="zh-TW" altLang="en-US"/>
          </a:p>
        </p:txBody>
      </p:sp>
      <p:sp>
        <p:nvSpPr>
          <p:cNvPr id="4" name="投影片影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960B6B0-7FB3-403E-89D2-7D2460E46952}" type="slidenum">
              <a:rPr lang="zh-TW" altLang="en-US" smtClean="0"/>
              <a:t>‹#›</a:t>
            </a:fld>
            <a:endParaRPr lang="zh-TW" altLang="en-US"/>
          </a:p>
        </p:txBody>
      </p:sp>
    </p:spTree>
    <p:extLst>
      <p:ext uri="{BB962C8B-B14F-4D97-AF65-F5344CB8AC3E}">
        <p14:creationId xmlns:p14="http://schemas.microsoft.com/office/powerpoint/2010/main" val="328518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1166813" y="1241425"/>
            <a:ext cx="4464050" cy="33496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rtl="0"/>
            <a:fld id="{0775476F-A808-1F46-A368-07984F6DA22E}" type="slidenum">
              <a:rPr lang="en-US" altLang="zh-TW" smtClean="0"/>
              <a:t>79</a:t>
            </a:fld>
            <a:endParaRPr lang="zh-TW" dirty="0"/>
          </a:p>
        </p:txBody>
      </p:sp>
    </p:spTree>
    <p:extLst>
      <p:ext uri="{BB962C8B-B14F-4D97-AF65-F5344CB8AC3E}">
        <p14:creationId xmlns:p14="http://schemas.microsoft.com/office/powerpoint/2010/main" val="262301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p:spPr>
        <p:txBody>
          <a:bodyPr anchor="t"/>
          <a:lstStyle/>
          <a:p>
            <a:r>
              <a:rPr kumimoji="0" lang="zh-TW" altLang="en-US"/>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a:t>按一下以編輯母片副標題樣式</a:t>
            </a:r>
            <a:endParaRPr kumimoji="0" lang="en-US"/>
          </a:p>
        </p:txBody>
      </p:sp>
      <p:sp>
        <p:nvSpPr>
          <p:cNvPr id="16" name="日期版面配置區 15"/>
          <p:cNvSpPr>
            <a:spLocks noGrp="1"/>
          </p:cNvSpPr>
          <p:nvPr>
            <p:ph type="dt" sz="half" idx="10"/>
          </p:nvPr>
        </p:nvSpPr>
        <p:spPr/>
        <p:txBody>
          <a:bodyPr/>
          <a:lstStyle/>
          <a:p>
            <a:fld id="{F30A9DA6-BBEF-45E2-8C47-DCB4D959EEE3}" type="datetime1">
              <a:rPr lang="zh-TW" altLang="en-US" smtClean="0"/>
              <a:t>2025/5/26</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9F29710C-7E0C-4BFC-9E8A-6A26CC9CE581}" type="datetime1">
              <a:rPr lang="zh-TW" altLang="en-US" smtClean="0"/>
              <a:t>2025/5/26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38A88DA2-3D1F-4F65-A625-B6F4B0FA1F2A}" type="datetime1">
              <a:rPr lang="zh-TW" altLang="en-US" smtClean="0"/>
              <a:t>2025/5/26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tx2"/>
        </a:solidFill>
        <a:effectLst/>
      </p:bgPr>
    </p:bg>
    <p:spTree>
      <p:nvGrpSpPr>
        <p:cNvPr id="1" name=""/>
        <p:cNvGrpSpPr/>
        <p:nvPr/>
      </p:nvGrpSpPr>
      <p:grpSpPr>
        <a:xfrm>
          <a:off x="0" y="0"/>
          <a:ext cx="0" cy="0"/>
          <a:chOff x="0" y="0"/>
          <a:chExt cx="0" cy="0"/>
        </a:xfrm>
      </p:grpSpPr>
      <p:pic>
        <p:nvPicPr>
          <p:cNvPr id="5" name="圖片 4" descr="包含文字、植物的圖片&#10;&#10;自動產生的描述">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907" y="0"/>
            <a:ext cx="6294020" cy="6858000"/>
          </a:xfrm>
          <a:prstGeom prst="rect">
            <a:avLst/>
          </a:prstGeom>
        </p:spPr>
      </p:pic>
      <p:sp>
        <p:nvSpPr>
          <p:cNvPr id="7" name="橢圓​​ 6">
            <a:extLst>
              <a:ext uri="{FF2B5EF4-FFF2-40B4-BE49-F238E27FC236}">
                <a16:creationId xmlns:a16="http://schemas.microsoft.com/office/drawing/2014/main" id="{F0A7E03F-5776-960D-3CA6-7CE62AC96693}"/>
              </a:ext>
            </a:extLst>
          </p:cNvPr>
          <p:cNvSpPr/>
          <p:nvPr userDrawn="1"/>
        </p:nvSpPr>
        <p:spPr>
          <a:xfrm>
            <a:off x="2475213" y="654912"/>
            <a:ext cx="4193574"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cxnSp>
        <p:nvCxnSpPr>
          <p:cNvPr id="9" name="直線接點​​(S) 8">
            <a:extLst>
              <a:ext uri="{FF2B5EF4-FFF2-40B4-BE49-F238E27FC236}">
                <a16:creationId xmlns:a16="http://schemas.microsoft.com/office/drawing/2014/main" id="{6A7464AF-3FD6-6193-CC95-A941ECE17B9D}"/>
              </a:ext>
            </a:extLst>
          </p:cNvPr>
          <p:cNvCxnSpPr>
            <a:cxnSpLocks/>
          </p:cNvCxnSpPr>
          <p:nvPr userDrawn="1"/>
        </p:nvCxnSpPr>
        <p:spPr>
          <a:xfrm>
            <a:off x="3269907" y="4300155"/>
            <a:ext cx="2604187"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圖片 10" descr="包含文字的圖片&#10;&#10;自動產生的描述">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7471" y="4157465"/>
            <a:ext cx="729059" cy="285381"/>
          </a:xfrm>
          <a:prstGeom prst="rect">
            <a:avLst/>
          </a:prstGeom>
        </p:spPr>
      </p:pic>
      <p:sp>
        <p:nvSpPr>
          <p:cNvPr id="17" name="橢圓​​ 16">
            <a:extLst>
              <a:ext uri="{FF2B5EF4-FFF2-40B4-BE49-F238E27FC236}">
                <a16:creationId xmlns:a16="http://schemas.microsoft.com/office/drawing/2014/main" id="{516369FF-9501-1944-3E3F-46CBFD515D8D}"/>
              </a:ext>
            </a:extLst>
          </p:cNvPr>
          <p:cNvSpPr/>
          <p:nvPr userDrawn="1"/>
        </p:nvSpPr>
        <p:spPr>
          <a:xfrm>
            <a:off x="2585651" y="807312"/>
            <a:ext cx="3972698"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3" name="圖片 12" descr="一張包含陶瓷器皿、瓷器的圖片&#10;&#10;自動產生的描述">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64504" y="4814449"/>
            <a:ext cx="1251581" cy="1621434"/>
          </a:xfrm>
          <a:prstGeom prst="rect">
            <a:avLst/>
          </a:prstGeom>
        </p:spPr>
      </p:pic>
      <p:pic>
        <p:nvPicPr>
          <p:cNvPr id="15" name="圖片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48083" y="1164253"/>
            <a:ext cx="614101" cy="845501"/>
          </a:xfrm>
          <a:prstGeom prst="rect">
            <a:avLst/>
          </a:prstGeom>
        </p:spPr>
      </p:pic>
      <p:sp>
        <p:nvSpPr>
          <p:cNvPr id="2" name="標題 1">
            <a:extLst>
              <a:ext uri="{FF2B5EF4-FFF2-40B4-BE49-F238E27FC236}">
                <a16:creationId xmlns:a16="http://schemas.microsoft.com/office/drawing/2014/main" id="{494248F2-5264-4601-AA0B-6C092F77F2DD}"/>
              </a:ext>
            </a:extLst>
          </p:cNvPr>
          <p:cNvSpPr>
            <a:spLocks noGrp="1"/>
          </p:cNvSpPr>
          <p:nvPr>
            <p:ph type="ctrTitle"/>
          </p:nvPr>
        </p:nvSpPr>
        <p:spPr>
          <a:xfrm>
            <a:off x="2061972" y="2660904"/>
            <a:ext cx="5020056" cy="1088136"/>
          </a:xfrm>
        </p:spPr>
        <p:txBody>
          <a:bodyPr rtlCol="0" anchor="b">
            <a:noAutofit/>
          </a:bodyPr>
          <a:lstStyle>
            <a:lvl1pPr algn="ctr">
              <a:defRPr lang="zh-TW" sz="3450"/>
            </a:lvl1pPr>
          </a:lstStyle>
          <a:p>
            <a:pPr rtl="0"/>
            <a:r>
              <a:rPr lang="zh-TW" altLang="en-US"/>
              <a:t>按一下以編輯母片標題樣式</a:t>
            </a:r>
            <a:endParaRPr lang="zh-TW"/>
          </a:p>
        </p:txBody>
      </p:sp>
      <p:sp>
        <p:nvSpPr>
          <p:cNvPr id="3" name="副標題 2">
            <a:extLst>
              <a:ext uri="{FF2B5EF4-FFF2-40B4-BE49-F238E27FC236}">
                <a16:creationId xmlns:a16="http://schemas.microsoft.com/office/drawing/2014/main" id="{DCFB69D3-5632-4285-A209-9DCA67DA668C}"/>
              </a:ext>
            </a:extLst>
          </p:cNvPr>
          <p:cNvSpPr>
            <a:spLocks noGrp="1"/>
          </p:cNvSpPr>
          <p:nvPr>
            <p:ph type="subTitle" idx="1"/>
          </p:nvPr>
        </p:nvSpPr>
        <p:spPr>
          <a:xfrm>
            <a:off x="3447288" y="2267712"/>
            <a:ext cx="2249424" cy="438912"/>
          </a:xfrm>
        </p:spPr>
        <p:txBody>
          <a:bodyPr rtlCol="0"/>
          <a:lstStyle>
            <a:lvl1pPr marL="0" indent="0" algn="ctr">
              <a:buNone/>
              <a:defRPr lang="zh-TW" sz="1800"/>
            </a:lvl1pPr>
            <a:lvl2pPr marL="342900" indent="0" algn="ctr">
              <a:buNone/>
              <a:defRPr lang="zh-TW" sz="1500"/>
            </a:lvl2pPr>
            <a:lvl3pPr marL="685800" indent="0" algn="ctr">
              <a:buNone/>
              <a:defRPr lang="zh-TW" sz="1350"/>
            </a:lvl3pPr>
            <a:lvl4pPr marL="1028700" indent="0" algn="ctr">
              <a:buNone/>
              <a:defRPr lang="zh-TW" sz="1200"/>
            </a:lvl4pPr>
            <a:lvl5pPr marL="1371600" indent="0" algn="ctr">
              <a:buNone/>
              <a:defRPr lang="zh-TW" sz="1200"/>
            </a:lvl5pPr>
            <a:lvl6pPr marL="1714500" indent="0" algn="ctr">
              <a:buNone/>
              <a:defRPr lang="zh-TW" sz="1200"/>
            </a:lvl6pPr>
            <a:lvl7pPr marL="2057400" indent="0" algn="ctr">
              <a:buNone/>
              <a:defRPr lang="zh-TW" sz="1200"/>
            </a:lvl7pPr>
            <a:lvl8pPr marL="2400300" indent="0" algn="ctr">
              <a:buNone/>
              <a:defRPr lang="zh-TW" sz="1200"/>
            </a:lvl8pPr>
            <a:lvl9pPr marL="2743200" indent="0" algn="ctr">
              <a:buNone/>
              <a:defRPr lang="zh-TW" sz="1200"/>
            </a:lvl9pPr>
          </a:lstStyle>
          <a:p>
            <a:pPr rtl="0"/>
            <a:r>
              <a:rPr lang="zh-TW" altLang="en-US"/>
              <a:t>按一下以編輯母片子標題樣式</a:t>
            </a:r>
            <a:endParaRPr lang="zh-TW"/>
          </a:p>
        </p:txBody>
      </p:sp>
    </p:spTree>
    <p:extLst>
      <p:ext uri="{BB962C8B-B14F-4D97-AF65-F5344CB8AC3E}">
        <p14:creationId xmlns:p14="http://schemas.microsoft.com/office/powerpoint/2010/main" val="291649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pic>
        <p:nvPicPr>
          <p:cNvPr id="4" name="圖片 3" descr="包含布料的圖片&#10;&#10;自動產生的描述">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0260" y="1162701"/>
            <a:ext cx="1171575" cy="4394200"/>
          </a:xfrm>
          <a:prstGeom prst="rect">
            <a:avLst/>
          </a:prstGeom>
        </p:spPr>
      </p:pic>
      <p:sp>
        <p:nvSpPr>
          <p:cNvPr id="10" name="矩形 9">
            <a:extLst>
              <a:ext uri="{FF2B5EF4-FFF2-40B4-BE49-F238E27FC236}">
                <a16:creationId xmlns:a16="http://schemas.microsoft.com/office/drawing/2014/main" id="{63BCB4CA-03FB-81F4-F8A2-FA9C0DBDEB11}"/>
              </a:ext>
            </a:extLst>
          </p:cNvPr>
          <p:cNvSpPr/>
          <p:nvPr userDrawn="1"/>
        </p:nvSpPr>
        <p:spPr>
          <a:xfrm>
            <a:off x="0" y="1"/>
            <a:ext cx="4572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3" name="圖片 12" descr="一群花&#10;&#10;以低可信度自動產生的描述">
            <a:extLst>
              <a:ext uri="{FF2B5EF4-FFF2-40B4-BE49-F238E27FC236}">
                <a16:creationId xmlns:a16="http://schemas.microsoft.com/office/drawing/2014/main" id="{138EDBF7-FA56-2BF9-ECFA-6C39FEE8F88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59852" flipH="1">
            <a:off x="1320716" y="2048835"/>
            <a:ext cx="922893" cy="2287327"/>
          </a:xfrm>
          <a:prstGeom prst="rect">
            <a:avLst/>
          </a:prstGeom>
        </p:spPr>
      </p:pic>
      <p:sp>
        <p:nvSpPr>
          <p:cNvPr id="2" name="標題 1">
            <a:extLst>
              <a:ext uri="{FF2B5EF4-FFF2-40B4-BE49-F238E27FC236}">
                <a16:creationId xmlns:a16="http://schemas.microsoft.com/office/drawing/2014/main" id="{5A0D1FF5-7EF8-4250-A259-43050ABBD3B6}"/>
              </a:ext>
            </a:extLst>
          </p:cNvPr>
          <p:cNvSpPr>
            <a:spLocks noGrp="1"/>
          </p:cNvSpPr>
          <p:nvPr>
            <p:ph type="title"/>
          </p:nvPr>
        </p:nvSpPr>
        <p:spPr>
          <a:xfrm>
            <a:off x="6137910" y="978408"/>
            <a:ext cx="2811780" cy="1325880"/>
          </a:xfrm>
        </p:spPr>
        <p:txBody>
          <a:bodyPr rtlCol="0"/>
          <a:lstStyle>
            <a:defPPr>
              <a:defRPr lang="zh-TW"/>
            </a:defPPr>
          </a:lstStyle>
          <a:p>
            <a:pPr rtl="0"/>
            <a:r>
              <a:rPr lang="zh-TW" altLang="en-US"/>
              <a:t>按一下以編輯母片標題樣式</a:t>
            </a:r>
            <a:endParaRPr lang="zh-TW"/>
          </a:p>
        </p:txBody>
      </p:sp>
      <p:sp>
        <p:nvSpPr>
          <p:cNvPr id="8" name="頁尾版面配置區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TW"/>
            </a:defPPr>
          </a:lstStyle>
          <a:p>
            <a:pPr rtl="0"/>
            <a:endParaRPr lang="zh-TW" dirty="0"/>
          </a:p>
        </p:txBody>
      </p:sp>
      <p:sp>
        <p:nvSpPr>
          <p:cNvPr id="9" name="投影片編號版面配置區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
        <p:nvSpPr>
          <p:cNvPr id="32" name="內容版面配置區 5">
            <a:extLst>
              <a:ext uri="{FF2B5EF4-FFF2-40B4-BE49-F238E27FC236}">
                <a16:creationId xmlns:a16="http://schemas.microsoft.com/office/drawing/2014/main" id="{9BEB2D80-6263-5794-6A1A-CFF345F7A92E}"/>
              </a:ext>
            </a:extLst>
          </p:cNvPr>
          <p:cNvSpPr>
            <a:spLocks noGrp="1"/>
          </p:cNvSpPr>
          <p:nvPr>
            <p:ph sz="quarter" idx="4"/>
          </p:nvPr>
        </p:nvSpPr>
        <p:spPr>
          <a:xfrm>
            <a:off x="6137910" y="2194560"/>
            <a:ext cx="2811780" cy="4306824"/>
          </a:xfrm>
        </p:spPr>
        <p:txBody>
          <a:bodyPr rtlCol="0">
            <a:normAutofit/>
          </a:bodyPr>
          <a:lstStyle>
            <a:lvl1pPr marL="0" indent="0">
              <a:lnSpc>
                <a:spcPct val="150000"/>
              </a:lnSpc>
              <a:buClr>
                <a:srgbClr val="73292A"/>
              </a:buClr>
              <a:buNone/>
              <a:defRPr lang="zh-TW" sz="1800"/>
            </a:lvl1pPr>
            <a:lvl2pPr marL="171450">
              <a:buClr>
                <a:srgbClr val="73292A"/>
              </a:buClr>
              <a:defRPr lang="zh-TW" sz="1500"/>
            </a:lvl2pPr>
            <a:lvl3pPr marL="514350">
              <a:buClr>
                <a:srgbClr val="73292A"/>
              </a:buClr>
              <a:defRPr lang="zh-TW" sz="1350"/>
            </a:lvl3pPr>
            <a:lvl4pPr marL="857250">
              <a:buClr>
                <a:srgbClr val="73292A"/>
              </a:buClr>
              <a:defRPr lang="zh-TW" sz="1200"/>
            </a:lvl4pPr>
            <a:lvl5pPr marL="1200150">
              <a:buClr>
                <a:srgbClr val="73292A"/>
              </a:buClr>
              <a:defRPr lang="zh-TW" sz="1200"/>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pic>
        <p:nvPicPr>
          <p:cNvPr id="6" name="圖片 5" descr="包含花、植物的圖片&#10;&#10;自動產生的描述">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332926" y="2476883"/>
            <a:ext cx="561975" cy="2755900"/>
          </a:xfrm>
          <a:prstGeom prst="rect">
            <a:avLst/>
          </a:prstGeom>
        </p:spPr>
      </p:pic>
      <p:sp>
        <p:nvSpPr>
          <p:cNvPr id="11" name="文字版面配置區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918972" y="1426464"/>
            <a:ext cx="2942082" cy="4242816"/>
          </a:xfrm>
        </p:spPr>
        <p:txBody>
          <a:bodyPr rtlCol="0" anchor="ctr">
            <a:normAutofit/>
          </a:bodyPr>
          <a:lstStyle>
            <a:lvl1pPr marL="0" indent="0" algn="ctr">
              <a:spcBef>
                <a:spcPts val="0"/>
              </a:spcBef>
              <a:buNone/>
              <a:defRPr lang="zh-TW" sz="22500">
                <a:solidFill>
                  <a:schemeClr val="bg1"/>
                </a:solidFill>
                <a:latin typeface="+mj-ea"/>
                <a:ea typeface="+mj-ea"/>
              </a:defRPr>
            </a:lvl1pPr>
          </a:lstStyle>
          <a:p>
            <a:pPr lvl="0" rtl="0"/>
            <a:r>
              <a:rPr lang="zh-TW"/>
              <a:t>X</a:t>
            </a:r>
          </a:p>
        </p:txBody>
      </p:sp>
    </p:spTree>
    <p:extLst>
      <p:ext uri="{BB962C8B-B14F-4D97-AF65-F5344CB8AC3E}">
        <p14:creationId xmlns:p14="http://schemas.microsoft.com/office/powerpoint/2010/main" val="953980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標題及內容">
    <p:bg>
      <p:bgPr>
        <a:solidFill>
          <a:schemeClr val="tx2"/>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7BB4DE27-1913-8274-9943-46641EA0DAB7}"/>
              </a:ext>
            </a:extLst>
          </p:cNvPr>
          <p:cNvSpPr/>
          <p:nvPr userDrawn="1"/>
        </p:nvSpPr>
        <p:spPr>
          <a:xfrm>
            <a:off x="880707" y="-756"/>
            <a:ext cx="7382587"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solidFill>
                <a:schemeClr val="bg1"/>
              </a:solidFill>
            </a:endParaRPr>
          </a:p>
        </p:txBody>
      </p:sp>
      <p:sp>
        <p:nvSpPr>
          <p:cNvPr id="9" name="矩形 8">
            <a:extLst>
              <a:ext uri="{FF2B5EF4-FFF2-40B4-BE49-F238E27FC236}">
                <a16:creationId xmlns:a16="http://schemas.microsoft.com/office/drawing/2014/main" id="{F901AB4A-AE17-BFA4-697C-75EC6407E147}"/>
              </a:ext>
            </a:extLst>
          </p:cNvPr>
          <p:cNvSpPr/>
          <p:nvPr userDrawn="1"/>
        </p:nvSpPr>
        <p:spPr>
          <a:xfrm>
            <a:off x="1203142" y="-13446"/>
            <a:ext cx="6737717"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1" name="圖片 10" descr="包含軟體動物、昆蟲的圖片&#10;&#10;自動產生的描述">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89625" y="5110811"/>
            <a:ext cx="905666" cy="354511"/>
          </a:xfrm>
          <a:prstGeom prst="rect">
            <a:avLst/>
          </a:prstGeom>
        </p:spPr>
      </p:pic>
      <p:pic>
        <p:nvPicPr>
          <p:cNvPr id="13" name="圖片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716118" y="-1281488"/>
            <a:ext cx="1485900" cy="4029075"/>
          </a:xfrm>
          <a:prstGeom prst="rect">
            <a:avLst/>
          </a:prstGeom>
        </p:spPr>
      </p:pic>
      <p:sp>
        <p:nvSpPr>
          <p:cNvPr id="2" name="標題 1">
            <a:extLst>
              <a:ext uri="{FF2B5EF4-FFF2-40B4-BE49-F238E27FC236}">
                <a16:creationId xmlns:a16="http://schemas.microsoft.com/office/drawing/2014/main" id="{3CD97974-B93C-4C96-B3F6-F69E3D6DE6CA}"/>
              </a:ext>
            </a:extLst>
          </p:cNvPr>
          <p:cNvSpPr>
            <a:spLocks noGrp="1"/>
          </p:cNvSpPr>
          <p:nvPr>
            <p:ph type="title"/>
          </p:nvPr>
        </p:nvSpPr>
        <p:spPr>
          <a:xfrm>
            <a:off x="1311021" y="1389888"/>
            <a:ext cx="6521958" cy="1325880"/>
          </a:xfrm>
        </p:spPr>
        <p:txBody>
          <a:bodyPr rtlCol="0"/>
          <a:lstStyle>
            <a:lvl1pPr algn="ctr">
              <a:defRPr lang="zh-TW">
                <a:latin typeface="Microsoft JhengHei UI" panose="02020502070401020303" pitchFamily="18" charset="0"/>
                <a:ea typeface="Microsoft JhengHei UI" panose="02020502070401020303" pitchFamily="18" charset="0"/>
              </a:defRPr>
            </a:lvl1pPr>
          </a:lstStyle>
          <a:p>
            <a:pPr rtl="0"/>
            <a:r>
              <a:rPr lang="zh-TW" altLang="en-US"/>
              <a:t>按一下以編輯母片標題樣式</a:t>
            </a:r>
            <a:endParaRPr lang="zh-TW"/>
          </a:p>
        </p:txBody>
      </p:sp>
      <p:sp>
        <p:nvSpPr>
          <p:cNvPr id="3" name="內容預留位置 2">
            <a:extLst>
              <a:ext uri="{FF2B5EF4-FFF2-40B4-BE49-F238E27FC236}">
                <a16:creationId xmlns:a16="http://schemas.microsoft.com/office/drawing/2014/main" id="{8A6FC6F2-80B4-49A7-9448-33FE2DF0E967}"/>
              </a:ext>
            </a:extLst>
          </p:cNvPr>
          <p:cNvSpPr>
            <a:spLocks noGrp="1"/>
          </p:cNvSpPr>
          <p:nvPr>
            <p:ph idx="1"/>
          </p:nvPr>
        </p:nvSpPr>
        <p:spPr>
          <a:xfrm>
            <a:off x="1667637" y="2651760"/>
            <a:ext cx="5808726" cy="2697480"/>
          </a:xfrm>
        </p:spPr>
        <p:txBody>
          <a:bodyPr rtlCol="0">
            <a:normAutofit/>
          </a:bodyPr>
          <a:lstStyle>
            <a:lvl1pPr marL="0" indent="0" algn="ctr">
              <a:lnSpc>
                <a:spcPct val="100000"/>
              </a:lnSpc>
              <a:buNone/>
              <a:defRPr lang="zh-TW" sz="1500">
                <a:latin typeface="Microsoft JhengHei UI Light" panose="020F0302020204030204" pitchFamily="34" charset="0"/>
                <a:ea typeface="Microsoft JhengHei UI Light"/>
                <a:cs typeface="Gill Sans Nova Light" panose="020F0302020204030204" pitchFamily="34" charset="0"/>
              </a:defRPr>
            </a:lvl1pPr>
            <a:lvl2pPr algn="ctr">
              <a:lnSpc>
                <a:spcPct val="100000"/>
              </a:lnSpc>
              <a:defRPr lang="zh-TW" sz="1350">
                <a:latin typeface="Microsoft JhengHei UI Light" panose="020F0302020204030204" pitchFamily="34" charset="0"/>
                <a:ea typeface="Microsoft JhengHei UI Light"/>
                <a:cs typeface="Gill Sans Nova Light" panose="020F0302020204030204" pitchFamily="34" charset="0"/>
              </a:defRPr>
            </a:lvl2pPr>
            <a:lvl3pPr algn="ctr">
              <a:defRPr lang="zh-TW" sz="1200">
                <a:latin typeface="Microsoft JhengHei UI Light" panose="020F0302020204030204" pitchFamily="34" charset="0"/>
                <a:ea typeface="Microsoft JhengHei UI Light"/>
                <a:cs typeface="Gill Sans Nova Light" panose="020F0302020204030204" pitchFamily="34" charset="0"/>
              </a:defRPr>
            </a:lvl3pPr>
            <a:lvl4pPr algn="ctr">
              <a:defRPr lang="zh-TW" sz="1050">
                <a:latin typeface="Microsoft JhengHei UI Light" panose="020F0302020204030204" pitchFamily="34" charset="0"/>
                <a:ea typeface="Microsoft JhengHei UI Light"/>
                <a:cs typeface="Gill Sans Nova Light" panose="020F0302020204030204" pitchFamily="34" charset="0"/>
              </a:defRPr>
            </a:lvl4pPr>
            <a:lvl5pPr algn="ctr">
              <a:defRPr lang="zh-TW" sz="1050">
                <a:latin typeface="Microsoft JhengHei UI Light" panose="020F0302020204030204" pitchFamily="34" charset="0"/>
                <a:ea typeface="Microsoft JhengHei UI Light"/>
                <a:cs typeface="Gill Sans Nova Light" panose="020F0302020204030204" pitchFamily="34" charset="0"/>
              </a:defRPr>
            </a:lvl5pPr>
          </a:lstStyle>
          <a:p>
            <a:pPr lvl="0" rtl="0"/>
            <a:r>
              <a:rPr lang="zh-TW" altLang="en-US"/>
              <a:t>按一下以編輯母片文字樣式</a:t>
            </a:r>
          </a:p>
          <a:p>
            <a:pPr lvl="1" rtl="0"/>
            <a:r>
              <a:rPr lang="zh-TW" altLang="en-US"/>
              <a:t>第二層</a:t>
            </a:r>
          </a:p>
        </p:txBody>
      </p:sp>
      <p:sp>
        <p:nvSpPr>
          <p:cNvPr id="14" name="頁尾版面配置區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zh-TW"/>
            </a:defPPr>
          </a:lstStyle>
          <a:p>
            <a:pPr rtl="0"/>
            <a:endParaRPr lang="zh-TW" dirty="0"/>
          </a:p>
        </p:txBody>
      </p:sp>
      <p:sp>
        <p:nvSpPr>
          <p:cNvPr id="15" name="投影片編號版面配置區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1120268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bg>
      <p:bgPr>
        <a:solidFill>
          <a:schemeClr val="tx2"/>
        </a:solidFill>
        <a:effectLst/>
      </p:bgPr>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8ADFA29-47E3-2E16-12B7-D8031DC04C0D}"/>
              </a:ext>
            </a:extLst>
          </p:cNvPr>
          <p:cNvSpPr/>
          <p:nvPr userDrawn="1"/>
        </p:nvSpPr>
        <p:spPr>
          <a:xfrm>
            <a:off x="0" y="3377184"/>
            <a:ext cx="9144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1" name="圖片 10" descr="植物特寫&#10;&#10;以低可信度自動產生的描述">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862692" y="3847911"/>
            <a:ext cx="1422400" cy="3962400"/>
          </a:xfrm>
          <a:prstGeom prst="rect">
            <a:avLst/>
          </a:prstGeom>
        </p:spPr>
      </p:pic>
      <p:pic>
        <p:nvPicPr>
          <p:cNvPr id="9" name="圖片 8" descr="包含床單、布料的圖片&#10;&#10;自動產生的描述">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864279" y="958998"/>
            <a:ext cx="1485900" cy="4029075"/>
          </a:xfrm>
          <a:prstGeom prst="rect">
            <a:avLst/>
          </a:prstGeom>
        </p:spPr>
      </p:pic>
      <p:sp>
        <p:nvSpPr>
          <p:cNvPr id="13" name="矩形 12">
            <a:extLst>
              <a:ext uri="{FF2B5EF4-FFF2-40B4-BE49-F238E27FC236}">
                <a16:creationId xmlns:a16="http://schemas.microsoft.com/office/drawing/2014/main" id="{25150280-02E2-686D-A130-65EBDA15EF13}"/>
              </a:ext>
            </a:extLst>
          </p:cNvPr>
          <p:cNvSpPr/>
          <p:nvPr userDrawn="1"/>
        </p:nvSpPr>
        <p:spPr>
          <a:xfrm>
            <a:off x="174488" y="3633264"/>
            <a:ext cx="8805672"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latin typeface="Microsoft JhengHei UI Light" panose="020B0302020104020203" pitchFamily="34" charset="-79"/>
              <a:ea typeface="Microsoft JhengHei UI Light"/>
              <a:cs typeface="Gill Sans Light" panose="020B0302020104020203" pitchFamily="34" charset="-79"/>
            </a:endParaRPr>
          </a:p>
        </p:txBody>
      </p:sp>
      <p:pic>
        <p:nvPicPr>
          <p:cNvPr id="15" name="圖片 14" descr="一張包含陶瓷器皿、瓷器的圖片&#10;&#10;自動產生的描述">
            <a:extLst>
              <a:ext uri="{FF2B5EF4-FFF2-40B4-BE49-F238E27FC236}">
                <a16:creationId xmlns:a16="http://schemas.microsoft.com/office/drawing/2014/main" id="{3DD4D68C-6665-333E-98E8-785116A05A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590193">
            <a:off x="5218047" y="5090393"/>
            <a:ext cx="642624" cy="832525"/>
          </a:xfrm>
          <a:prstGeom prst="rect">
            <a:avLst/>
          </a:prstGeom>
        </p:spPr>
      </p:pic>
      <p:pic>
        <p:nvPicPr>
          <p:cNvPr id="17" name="圖片 16" descr="包含文字的圖片&#10;&#10;自動產生的描述">
            <a:extLst>
              <a:ext uri="{FF2B5EF4-FFF2-40B4-BE49-F238E27FC236}">
                <a16:creationId xmlns:a16="http://schemas.microsoft.com/office/drawing/2014/main" id="{27E0939A-D971-0D79-9B6D-834913C959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2235" y="3252855"/>
            <a:ext cx="904820" cy="621355"/>
          </a:xfrm>
          <a:prstGeom prst="rect">
            <a:avLst/>
          </a:prstGeom>
        </p:spPr>
      </p:pic>
      <p:sp>
        <p:nvSpPr>
          <p:cNvPr id="2" name="標題 1">
            <a:extLst>
              <a:ext uri="{FF2B5EF4-FFF2-40B4-BE49-F238E27FC236}">
                <a16:creationId xmlns:a16="http://schemas.microsoft.com/office/drawing/2014/main" id="{A2DFA2E8-50A1-4465-AC33-6FAC0E7736E9}"/>
              </a:ext>
            </a:extLst>
          </p:cNvPr>
          <p:cNvSpPr>
            <a:spLocks noGrp="1"/>
          </p:cNvSpPr>
          <p:nvPr userDrawn="1">
            <p:ph type="title"/>
          </p:nvPr>
        </p:nvSpPr>
        <p:spPr>
          <a:xfrm>
            <a:off x="865251" y="3977640"/>
            <a:ext cx="7413498" cy="731520"/>
          </a:xfrm>
        </p:spPr>
        <p:txBody>
          <a:bodyPr rtlCol="0" anchor="b">
            <a:normAutofit/>
          </a:bodyPr>
          <a:lstStyle>
            <a:lvl1pPr algn="ctr">
              <a:defRPr lang="zh-TW" sz="3300"/>
            </a:lvl1pPr>
          </a:lstStyle>
          <a:p>
            <a:pPr rtl="0"/>
            <a:r>
              <a:rPr lang="zh-TW" altLang="en-US"/>
              <a:t>按一下以編輯母片標題樣式</a:t>
            </a:r>
            <a:endParaRPr lang="zh-TW"/>
          </a:p>
        </p:txBody>
      </p:sp>
      <p:sp>
        <p:nvSpPr>
          <p:cNvPr id="3" name="文字預留位置 2">
            <a:extLst>
              <a:ext uri="{FF2B5EF4-FFF2-40B4-BE49-F238E27FC236}">
                <a16:creationId xmlns:a16="http://schemas.microsoft.com/office/drawing/2014/main" id="{2E65DE34-CDB7-41F7-A95A-592B99558C69}"/>
              </a:ext>
            </a:extLst>
          </p:cNvPr>
          <p:cNvSpPr>
            <a:spLocks noGrp="1"/>
          </p:cNvSpPr>
          <p:nvPr userDrawn="1">
            <p:ph type="body" idx="1"/>
          </p:nvPr>
        </p:nvSpPr>
        <p:spPr>
          <a:xfrm>
            <a:off x="865251" y="4700016"/>
            <a:ext cx="7413498" cy="457200"/>
          </a:xfrm>
        </p:spPr>
        <p:txBody>
          <a:bodyPr rtlCol="0" anchor="ctr"/>
          <a:lstStyle>
            <a:lvl1pPr marL="0" indent="0" algn="ctr">
              <a:buNone/>
              <a:defRPr lang="zh-TW" sz="1800">
                <a:solidFill>
                  <a:schemeClr val="tx1">
                    <a:tint val="75000"/>
                  </a:schemeClr>
                </a:solidFill>
              </a:defRPr>
            </a:lvl1pPr>
            <a:lvl2pPr marL="342900" indent="0">
              <a:buNone/>
              <a:defRPr lang="zh-TW" sz="1500">
                <a:solidFill>
                  <a:schemeClr val="tx1">
                    <a:tint val="75000"/>
                  </a:schemeClr>
                </a:solidFill>
              </a:defRPr>
            </a:lvl2pPr>
            <a:lvl3pPr marL="685800" indent="0">
              <a:buNone/>
              <a:defRPr lang="zh-TW" sz="1350">
                <a:solidFill>
                  <a:schemeClr val="tx1">
                    <a:tint val="75000"/>
                  </a:schemeClr>
                </a:solidFill>
              </a:defRPr>
            </a:lvl3pPr>
            <a:lvl4pPr marL="1028700" indent="0">
              <a:buNone/>
              <a:defRPr lang="zh-TW" sz="1200">
                <a:solidFill>
                  <a:schemeClr val="tx1">
                    <a:tint val="75000"/>
                  </a:schemeClr>
                </a:solidFill>
              </a:defRPr>
            </a:lvl4pPr>
            <a:lvl5pPr marL="1371600" indent="0">
              <a:buNone/>
              <a:defRPr lang="zh-TW" sz="1200">
                <a:solidFill>
                  <a:schemeClr val="tx1">
                    <a:tint val="75000"/>
                  </a:schemeClr>
                </a:solidFill>
              </a:defRPr>
            </a:lvl5pPr>
            <a:lvl6pPr marL="1714500" indent="0">
              <a:buNone/>
              <a:defRPr lang="zh-TW" sz="1200">
                <a:solidFill>
                  <a:schemeClr val="tx1">
                    <a:tint val="75000"/>
                  </a:schemeClr>
                </a:solidFill>
              </a:defRPr>
            </a:lvl6pPr>
            <a:lvl7pPr marL="2057400" indent="0">
              <a:buNone/>
              <a:defRPr lang="zh-TW" sz="1200">
                <a:solidFill>
                  <a:schemeClr val="tx1">
                    <a:tint val="75000"/>
                  </a:schemeClr>
                </a:solidFill>
              </a:defRPr>
            </a:lvl7pPr>
            <a:lvl8pPr marL="2400300" indent="0">
              <a:buNone/>
              <a:defRPr lang="zh-TW" sz="1200">
                <a:solidFill>
                  <a:schemeClr val="tx1">
                    <a:tint val="75000"/>
                  </a:schemeClr>
                </a:solidFill>
              </a:defRPr>
            </a:lvl8pPr>
            <a:lvl9pPr marL="2743200" indent="0">
              <a:buNone/>
              <a:defRPr lang="zh-TW" sz="1200">
                <a:solidFill>
                  <a:schemeClr val="tx1">
                    <a:tint val="75000"/>
                  </a:schemeClr>
                </a:solidFill>
              </a:defRPr>
            </a:lvl9pPr>
          </a:lstStyle>
          <a:p>
            <a:pPr lvl="0" rtl="0"/>
            <a:r>
              <a:rPr lang="zh-TW" altLang="en-US"/>
              <a:t>按一下以編輯母片文字樣式</a:t>
            </a:r>
          </a:p>
        </p:txBody>
      </p:sp>
    </p:spTree>
    <p:extLst>
      <p:ext uri="{BB962C8B-B14F-4D97-AF65-F5344CB8AC3E}">
        <p14:creationId xmlns:p14="http://schemas.microsoft.com/office/powerpoint/2010/main" val="2802635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rtlCol="0"/>
          <a:lstStyle>
            <a:lvl1pPr algn="ctr">
              <a:defRPr lang="zh-TW">
                <a:latin typeface="Microsoft JhengHei UI" panose="02020502070401020303" pitchFamily="18" charset="0"/>
                <a:ea typeface="Microsoft JhengHei UI" panose="02020502070401020303" pitchFamily="18" charset="0"/>
              </a:defRPr>
            </a:lvl1pPr>
          </a:lstStyle>
          <a:p>
            <a:pPr rtl="0"/>
            <a:r>
              <a:rPr lang="zh-TW" altLang="en-US"/>
              <a:t>按一下以編輯母片標題樣式</a:t>
            </a:r>
            <a:endParaRPr lang="zh-TW"/>
          </a:p>
        </p:txBody>
      </p:sp>
      <p:sp>
        <p:nvSpPr>
          <p:cNvPr id="3" name="內容預留位置 2">
            <a:extLst>
              <a:ext uri="{FF2B5EF4-FFF2-40B4-BE49-F238E27FC236}">
                <a16:creationId xmlns:a16="http://schemas.microsoft.com/office/drawing/2014/main" id="{8A6FC6F2-80B4-49A7-9448-33FE2DF0E967}"/>
              </a:ext>
            </a:extLst>
          </p:cNvPr>
          <p:cNvSpPr>
            <a:spLocks noGrp="1"/>
          </p:cNvSpPr>
          <p:nvPr>
            <p:ph idx="1"/>
          </p:nvPr>
        </p:nvSpPr>
        <p:spPr>
          <a:xfrm>
            <a:off x="628650" y="1825625"/>
            <a:ext cx="7886700" cy="4370832"/>
          </a:xfrm>
        </p:spPr>
        <p:txBody>
          <a:bodyPr rtlCol="0"/>
          <a:lstStyle>
            <a:lvl1pPr>
              <a:defRPr lang="zh-TW">
                <a:latin typeface="Microsoft JhengHei UI Light" panose="020F0302020204030204" pitchFamily="34" charset="0"/>
                <a:ea typeface="Microsoft JhengHei UI Light"/>
                <a:cs typeface="Gill Sans Nova Light" panose="020F0302020204030204" pitchFamily="34" charset="0"/>
              </a:defRPr>
            </a:lvl1pPr>
            <a:lvl2pPr>
              <a:defRPr lang="zh-TW">
                <a:latin typeface="Microsoft JhengHei UI Light" panose="020F0302020204030204" pitchFamily="34" charset="0"/>
                <a:ea typeface="Microsoft JhengHei UI Light"/>
                <a:cs typeface="Gill Sans Nova Light" panose="020F0302020204030204" pitchFamily="34" charset="0"/>
              </a:defRPr>
            </a:lvl2pPr>
            <a:lvl3pPr>
              <a:defRPr lang="zh-TW">
                <a:latin typeface="Microsoft JhengHei UI Light" panose="020F0302020204030204" pitchFamily="34" charset="0"/>
                <a:ea typeface="Microsoft JhengHei UI Light"/>
                <a:cs typeface="Gill Sans Nova Light" panose="020F0302020204030204" pitchFamily="34" charset="0"/>
              </a:defRPr>
            </a:lvl3pPr>
            <a:lvl4pPr>
              <a:defRPr lang="zh-TW">
                <a:latin typeface="Microsoft JhengHei UI Light" panose="020F0302020204030204" pitchFamily="34" charset="0"/>
                <a:ea typeface="Microsoft JhengHei UI Light"/>
                <a:cs typeface="Gill Sans Nova Light" panose="020F0302020204030204" pitchFamily="34" charset="0"/>
              </a:defRPr>
            </a:lvl4pPr>
            <a:lvl5pPr>
              <a:defRPr lang="zh-TW">
                <a:latin typeface="Microsoft JhengHei UI Light" panose="020F0302020204030204" pitchFamily="34" charset="0"/>
                <a:ea typeface="Microsoft JhengHei UI Light"/>
                <a:cs typeface="Gill Sans Nova Light" panose="020F0302020204030204" pitchFamily="34" charset="0"/>
              </a:defRPr>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6" name="頁尾版面配置區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zh-TW"/>
            </a:defPPr>
          </a:lstStyle>
          <a:p>
            <a:pPr rtl="0"/>
            <a:endParaRPr lang="zh-TW" dirty="0"/>
          </a:p>
        </p:txBody>
      </p:sp>
      <p:sp>
        <p:nvSpPr>
          <p:cNvPr id="7" name="投影片編號版面配置區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278227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與內容 (綠色)">
    <p:bg>
      <p:bgPr>
        <a:solidFill>
          <a:schemeClr val="tx2"/>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D97974-B93C-4C96-B3F6-F69E3D6DE6CA}"/>
              </a:ext>
            </a:extLst>
          </p:cNvPr>
          <p:cNvSpPr>
            <a:spLocks noGrp="1"/>
          </p:cNvSpPr>
          <p:nvPr>
            <p:ph type="title"/>
          </p:nvPr>
        </p:nvSpPr>
        <p:spPr>
          <a:xfrm>
            <a:off x="628650" y="380999"/>
            <a:ext cx="7886700" cy="1325880"/>
          </a:xfrm>
        </p:spPr>
        <p:txBody>
          <a:bodyPr rtlCol="0"/>
          <a:lstStyle>
            <a:lvl1pPr algn="ctr">
              <a:defRPr lang="zh-TW">
                <a:latin typeface="Microsoft JhengHei UI" panose="02020502070401020303" pitchFamily="18" charset="0"/>
                <a:ea typeface="Microsoft JhengHei UI" panose="02020502070401020303" pitchFamily="18" charset="0"/>
              </a:defRPr>
            </a:lvl1pPr>
          </a:lstStyle>
          <a:p>
            <a:pPr rtl="0"/>
            <a:r>
              <a:rPr lang="zh-TW" altLang="en-US"/>
              <a:t>按一下以編輯母片標題樣式</a:t>
            </a:r>
            <a:endParaRPr lang="zh-TW"/>
          </a:p>
        </p:txBody>
      </p:sp>
      <p:sp>
        <p:nvSpPr>
          <p:cNvPr id="3" name="內容預留位置 2">
            <a:extLst>
              <a:ext uri="{FF2B5EF4-FFF2-40B4-BE49-F238E27FC236}">
                <a16:creationId xmlns:a16="http://schemas.microsoft.com/office/drawing/2014/main" id="{8A6FC6F2-80B4-49A7-9448-33FE2DF0E967}"/>
              </a:ext>
            </a:extLst>
          </p:cNvPr>
          <p:cNvSpPr>
            <a:spLocks noGrp="1"/>
          </p:cNvSpPr>
          <p:nvPr>
            <p:ph idx="1"/>
          </p:nvPr>
        </p:nvSpPr>
        <p:spPr>
          <a:xfrm>
            <a:off x="457200" y="1600200"/>
            <a:ext cx="8229600" cy="4572000"/>
          </a:xfrm>
        </p:spPr>
        <p:txBody>
          <a:bodyPr rtlCol="0"/>
          <a:lstStyle>
            <a:lvl1pPr>
              <a:defRPr lang="zh-TW">
                <a:latin typeface="Microsoft JhengHei UI Light" panose="020F0302020204030204" pitchFamily="34" charset="0"/>
                <a:ea typeface="Microsoft JhengHei UI Light"/>
                <a:cs typeface="Gill Sans Nova Light" panose="020F0302020204030204" pitchFamily="34" charset="0"/>
              </a:defRPr>
            </a:lvl1pPr>
            <a:lvl2pPr>
              <a:defRPr lang="zh-TW">
                <a:latin typeface="Microsoft JhengHei UI Light" panose="020F0302020204030204" pitchFamily="34" charset="0"/>
                <a:ea typeface="Microsoft JhengHei UI Light"/>
                <a:cs typeface="Gill Sans Nova Light" panose="020F0302020204030204" pitchFamily="34" charset="0"/>
              </a:defRPr>
            </a:lvl2pPr>
            <a:lvl3pPr>
              <a:defRPr lang="zh-TW">
                <a:latin typeface="Microsoft JhengHei UI Light" panose="020F0302020204030204" pitchFamily="34" charset="0"/>
                <a:ea typeface="Microsoft JhengHei UI Light"/>
                <a:cs typeface="Gill Sans Nova Light" panose="020F0302020204030204" pitchFamily="34" charset="0"/>
              </a:defRPr>
            </a:lvl3pPr>
            <a:lvl4pPr>
              <a:defRPr lang="zh-TW">
                <a:latin typeface="Microsoft JhengHei UI Light" panose="020F0302020204030204" pitchFamily="34" charset="0"/>
                <a:ea typeface="Microsoft JhengHei UI Light"/>
                <a:cs typeface="Gill Sans Nova Light" panose="020F0302020204030204" pitchFamily="34" charset="0"/>
              </a:defRPr>
            </a:lvl4pPr>
            <a:lvl5pPr>
              <a:defRPr lang="zh-TW">
                <a:latin typeface="Microsoft JhengHei UI Light" panose="020F0302020204030204" pitchFamily="34" charset="0"/>
                <a:ea typeface="Microsoft JhengHei UI Light"/>
                <a:cs typeface="Gill Sans Nova Light" panose="020F0302020204030204" pitchFamily="34" charset="0"/>
              </a:defRPr>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6" name="頁尾版面配置區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zh-TW"/>
            </a:defPPr>
          </a:lstStyle>
          <a:p>
            <a:pPr rtl="0"/>
            <a:endParaRPr lang="zh-TW" dirty="0"/>
          </a:p>
        </p:txBody>
      </p:sp>
      <p:sp>
        <p:nvSpPr>
          <p:cNvPr id="7" name="投影片編號版面配置區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292510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章節標題">
    <p:bg>
      <p:bgPr>
        <a:solidFill>
          <a:schemeClr val="tx2"/>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2F45E1C-47F6-0AF9-7468-BA613D681E1D}"/>
              </a:ext>
            </a:extLst>
          </p:cNvPr>
          <p:cNvSpPr/>
          <p:nvPr userDrawn="1"/>
        </p:nvSpPr>
        <p:spPr>
          <a:xfrm>
            <a:off x="0" y="1533950"/>
            <a:ext cx="9144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8" name="圖片 7" descr="包含布料的圖片&#10;&#10;自動產生的描述">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3523796" y="-1018022"/>
            <a:ext cx="2147050" cy="4529752"/>
          </a:xfrm>
          <a:prstGeom prst="rect">
            <a:avLst/>
          </a:prstGeom>
        </p:spPr>
      </p:pic>
      <p:sp>
        <p:nvSpPr>
          <p:cNvPr id="12" name="矩形 11">
            <a:extLst>
              <a:ext uri="{FF2B5EF4-FFF2-40B4-BE49-F238E27FC236}">
                <a16:creationId xmlns:a16="http://schemas.microsoft.com/office/drawing/2014/main" id="{1859314F-DCEF-A5A7-C5D9-F0D39AAC9FFA}"/>
              </a:ext>
            </a:extLst>
          </p:cNvPr>
          <p:cNvSpPr/>
          <p:nvPr userDrawn="1"/>
        </p:nvSpPr>
        <p:spPr>
          <a:xfrm>
            <a:off x="169164" y="1796143"/>
            <a:ext cx="8805672"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6" name="圖片 15" descr="包含花、植物的圖片&#10;&#10;自動產生的描述">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4599241" y="196330"/>
            <a:ext cx="1051334" cy="2900078"/>
          </a:xfrm>
          <a:prstGeom prst="rect">
            <a:avLst/>
          </a:prstGeom>
        </p:spPr>
      </p:pic>
      <p:pic>
        <p:nvPicPr>
          <p:cNvPr id="19" name="圖片 18" descr="包含軟體動物、昆蟲的圖片&#10;&#10;自動產生的描述">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19166" y="4923381"/>
            <a:ext cx="905666" cy="354511"/>
          </a:xfrm>
          <a:prstGeom prst="rect">
            <a:avLst/>
          </a:prstGeom>
        </p:spPr>
      </p:pic>
      <p:sp>
        <p:nvSpPr>
          <p:cNvPr id="2" name="標題 1">
            <a:extLst>
              <a:ext uri="{FF2B5EF4-FFF2-40B4-BE49-F238E27FC236}">
                <a16:creationId xmlns:a16="http://schemas.microsoft.com/office/drawing/2014/main" id="{A2DFA2E8-50A1-4465-AC33-6FAC0E7736E9}"/>
              </a:ext>
            </a:extLst>
          </p:cNvPr>
          <p:cNvSpPr>
            <a:spLocks noGrp="1"/>
          </p:cNvSpPr>
          <p:nvPr>
            <p:ph type="title"/>
          </p:nvPr>
        </p:nvSpPr>
        <p:spPr>
          <a:xfrm>
            <a:off x="1307592" y="2404872"/>
            <a:ext cx="6528816" cy="2002536"/>
          </a:xfrm>
        </p:spPr>
        <p:txBody>
          <a:bodyPr rtlCol="0" anchor="t">
            <a:normAutofit/>
          </a:bodyPr>
          <a:lstStyle>
            <a:lvl1pPr algn="ctr">
              <a:defRPr lang="zh-TW" sz="3300"/>
            </a:lvl1pPr>
          </a:lstStyle>
          <a:p>
            <a:pPr rtl="0"/>
            <a:r>
              <a:rPr lang="zh-TW" altLang="en-US"/>
              <a:t>按一下以編輯母片標題樣式</a:t>
            </a:r>
            <a:endParaRPr lang="zh-TW"/>
          </a:p>
        </p:txBody>
      </p:sp>
      <p:sp>
        <p:nvSpPr>
          <p:cNvPr id="3" name="文字版面配置區 2">
            <a:extLst>
              <a:ext uri="{FF2B5EF4-FFF2-40B4-BE49-F238E27FC236}">
                <a16:creationId xmlns:a16="http://schemas.microsoft.com/office/drawing/2014/main" id="{2E65DE34-CDB7-41F7-A95A-592B99558C69}"/>
              </a:ext>
            </a:extLst>
          </p:cNvPr>
          <p:cNvSpPr>
            <a:spLocks noGrp="1"/>
          </p:cNvSpPr>
          <p:nvPr>
            <p:ph type="body" idx="1"/>
          </p:nvPr>
        </p:nvSpPr>
        <p:spPr>
          <a:xfrm>
            <a:off x="1307591" y="3964517"/>
            <a:ext cx="6528817" cy="457200"/>
          </a:xfrm>
        </p:spPr>
        <p:txBody>
          <a:bodyPr rtlCol="0" anchor="ctr"/>
          <a:lstStyle>
            <a:lvl1pPr marL="0" indent="0" algn="ctr">
              <a:buNone/>
              <a:defRPr lang="zh-TW" sz="1800">
                <a:solidFill>
                  <a:schemeClr val="accent3"/>
                </a:solidFill>
              </a:defRPr>
            </a:lvl1pPr>
            <a:lvl2pPr marL="342900" indent="0">
              <a:buNone/>
              <a:defRPr lang="zh-TW" sz="1500">
                <a:solidFill>
                  <a:schemeClr val="tx1">
                    <a:tint val="75000"/>
                  </a:schemeClr>
                </a:solidFill>
              </a:defRPr>
            </a:lvl2pPr>
            <a:lvl3pPr marL="685800" indent="0">
              <a:buNone/>
              <a:defRPr lang="zh-TW" sz="1350">
                <a:solidFill>
                  <a:schemeClr val="tx1">
                    <a:tint val="75000"/>
                  </a:schemeClr>
                </a:solidFill>
              </a:defRPr>
            </a:lvl3pPr>
            <a:lvl4pPr marL="1028700" indent="0">
              <a:buNone/>
              <a:defRPr lang="zh-TW" sz="1200">
                <a:solidFill>
                  <a:schemeClr val="tx1">
                    <a:tint val="75000"/>
                  </a:schemeClr>
                </a:solidFill>
              </a:defRPr>
            </a:lvl4pPr>
            <a:lvl5pPr marL="1371600" indent="0">
              <a:buNone/>
              <a:defRPr lang="zh-TW" sz="1200">
                <a:solidFill>
                  <a:schemeClr val="tx1">
                    <a:tint val="75000"/>
                  </a:schemeClr>
                </a:solidFill>
              </a:defRPr>
            </a:lvl5pPr>
            <a:lvl6pPr marL="1714500" indent="0">
              <a:buNone/>
              <a:defRPr lang="zh-TW" sz="1200">
                <a:solidFill>
                  <a:schemeClr val="tx1">
                    <a:tint val="75000"/>
                  </a:schemeClr>
                </a:solidFill>
              </a:defRPr>
            </a:lvl6pPr>
            <a:lvl7pPr marL="2057400" indent="0">
              <a:buNone/>
              <a:defRPr lang="zh-TW" sz="1200">
                <a:solidFill>
                  <a:schemeClr val="tx1">
                    <a:tint val="75000"/>
                  </a:schemeClr>
                </a:solidFill>
              </a:defRPr>
            </a:lvl7pPr>
            <a:lvl8pPr marL="2400300" indent="0">
              <a:buNone/>
              <a:defRPr lang="zh-TW" sz="1200">
                <a:solidFill>
                  <a:schemeClr val="tx1">
                    <a:tint val="75000"/>
                  </a:schemeClr>
                </a:solidFill>
              </a:defRPr>
            </a:lvl8pPr>
            <a:lvl9pPr marL="2743200" indent="0">
              <a:buNone/>
              <a:defRPr lang="zh-TW" sz="1200">
                <a:solidFill>
                  <a:schemeClr val="tx1">
                    <a:tint val="75000"/>
                  </a:schemeClr>
                </a:solidFill>
              </a:defRPr>
            </a:lvl9pPr>
          </a:lstStyle>
          <a:p>
            <a:pPr lvl="0" rtl="0"/>
            <a:r>
              <a:rPr lang="zh-TW" altLang="en-US"/>
              <a:t>按一下以編輯母片文字樣式</a:t>
            </a:r>
          </a:p>
        </p:txBody>
      </p:sp>
      <p:sp>
        <p:nvSpPr>
          <p:cNvPr id="27" name="文字版面配置區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7612251" y="3189069"/>
            <a:ext cx="709105" cy="1936750"/>
          </a:xfrm>
        </p:spPr>
        <p:txBody>
          <a:bodyPr rtlCol="0">
            <a:noAutofit/>
          </a:bodyPr>
          <a:lstStyle>
            <a:lvl1pPr marL="0" indent="0">
              <a:buNone/>
              <a:defRPr lang="zh-TW" sz="10500" b="1">
                <a:solidFill>
                  <a:schemeClr val="tx2"/>
                </a:solidFill>
                <a:latin typeface="+mj-ea"/>
                <a:ea typeface="+mj-ea"/>
              </a:defRPr>
            </a:lvl1pPr>
          </a:lstStyle>
          <a:p>
            <a:pPr lvl="0" rtl="0"/>
            <a:r>
              <a:rPr lang="zh-TW"/>
              <a:t>”</a:t>
            </a:r>
          </a:p>
        </p:txBody>
      </p:sp>
      <p:sp>
        <p:nvSpPr>
          <p:cNvPr id="28" name="文字版面配置區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774888" y="2136567"/>
            <a:ext cx="706374" cy="1936750"/>
          </a:xfrm>
        </p:spPr>
        <p:txBody>
          <a:bodyPr rtlCol="0">
            <a:noAutofit/>
          </a:bodyPr>
          <a:lstStyle>
            <a:lvl1pPr marL="0" indent="0">
              <a:buNone/>
              <a:defRPr lang="zh-TW" sz="10500" b="1">
                <a:solidFill>
                  <a:schemeClr val="tx2"/>
                </a:solidFill>
                <a:latin typeface="+mj-ea"/>
                <a:ea typeface="+mj-ea"/>
              </a:defRPr>
            </a:lvl1pPr>
          </a:lstStyle>
          <a:p>
            <a:pPr lvl="0" rtl="0"/>
            <a:r>
              <a:rPr lang="zh-TW"/>
              <a:t>“</a:t>
            </a:r>
          </a:p>
        </p:txBody>
      </p:sp>
    </p:spTree>
    <p:extLst>
      <p:ext uri="{BB962C8B-B14F-4D97-AF65-F5344CB8AC3E}">
        <p14:creationId xmlns:p14="http://schemas.microsoft.com/office/powerpoint/2010/main" val="3178703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訂版面配置">
    <p:bg>
      <p:bgPr>
        <a:solidFill>
          <a:schemeClr val="tx2"/>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8" name="矩形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0" name="圖片 9" descr="包含軟體動物、昆蟲的圖片&#10;&#10;自動產生的描述">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456" y="5738221"/>
            <a:ext cx="905666" cy="354511"/>
          </a:xfrm>
          <a:prstGeom prst="rect">
            <a:avLst/>
          </a:prstGeom>
        </p:spPr>
      </p:pic>
      <p:sp>
        <p:nvSpPr>
          <p:cNvPr id="2" name="標題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zh-TW"/>
            </a:lvl1pPr>
          </a:lstStyle>
          <a:p>
            <a:pPr rtl="0"/>
            <a:r>
              <a:rPr lang="zh-TW" altLang="en-US"/>
              <a:t>按一下以編輯母片標題樣式</a:t>
            </a:r>
            <a:endParaRPr lang="zh-TW"/>
          </a:p>
        </p:txBody>
      </p:sp>
      <p:sp>
        <p:nvSpPr>
          <p:cNvPr id="22" name="圖片版面配置區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031901" y="1797050"/>
            <a:ext cx="1543050" cy="20589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20" name="文字版面配置區 19">
            <a:extLst>
              <a:ext uri="{FF2B5EF4-FFF2-40B4-BE49-F238E27FC236}">
                <a16:creationId xmlns:a16="http://schemas.microsoft.com/office/drawing/2014/main" id="{DAB2A93C-DB99-8217-D74F-D08E610FA758}"/>
              </a:ext>
            </a:extLst>
          </p:cNvPr>
          <p:cNvSpPr>
            <a:spLocks noGrp="1"/>
          </p:cNvSpPr>
          <p:nvPr>
            <p:ph type="body" sz="quarter" idx="13"/>
          </p:nvPr>
        </p:nvSpPr>
        <p:spPr>
          <a:xfrm>
            <a:off x="994630" y="3946525"/>
            <a:ext cx="1645920" cy="355600"/>
          </a:xfrm>
        </p:spPr>
        <p:txBody>
          <a:bodyPr lIns="0" tIns="0" rIns="0" bIns="0" rtlCol="0" anchor="ctr">
            <a:noAutofit/>
          </a:bodyPr>
          <a:lstStyle>
            <a:lvl1pPr marL="0" indent="0" algn="ctr">
              <a:lnSpc>
                <a:spcPct val="100000"/>
              </a:lnSpc>
              <a:spcBef>
                <a:spcPts val="0"/>
              </a:spcBef>
              <a:buNone/>
              <a:defRPr lang="zh-TW" sz="1500">
                <a:latin typeface="Microsoft JhengHei UI" panose="020B0602020104020203" pitchFamily="34" charset="0"/>
                <a:ea typeface="Microsoft JhengHei UI"/>
              </a:defRPr>
            </a:lvl1pPr>
          </a:lstStyle>
          <a:p>
            <a:pPr lvl="0" rtl="0"/>
            <a:r>
              <a:rPr lang="zh-TW" altLang="en-US"/>
              <a:t>按一下以編輯母片文字樣式</a:t>
            </a:r>
          </a:p>
        </p:txBody>
      </p:sp>
      <p:sp>
        <p:nvSpPr>
          <p:cNvPr id="21" name="文字版面配置區 19">
            <a:extLst>
              <a:ext uri="{FF2B5EF4-FFF2-40B4-BE49-F238E27FC236}">
                <a16:creationId xmlns:a16="http://schemas.microsoft.com/office/drawing/2014/main" id="{61950EAA-EB4E-8768-AFC9-A0356AECFE12}"/>
              </a:ext>
            </a:extLst>
          </p:cNvPr>
          <p:cNvSpPr>
            <a:spLocks noGrp="1"/>
          </p:cNvSpPr>
          <p:nvPr>
            <p:ph type="body" sz="quarter" idx="14"/>
          </p:nvPr>
        </p:nvSpPr>
        <p:spPr>
          <a:xfrm>
            <a:off x="996232" y="4306415"/>
            <a:ext cx="1645920" cy="274320"/>
          </a:xfrm>
        </p:spPr>
        <p:txBody>
          <a:bodyPr lIns="0" tIns="0" rIns="0" bIns="0" rtlCol="0" anchor="ctr">
            <a:noAutofit/>
          </a:bodyPr>
          <a:lstStyle>
            <a:lvl1pPr marL="0" indent="0" algn="ctr">
              <a:lnSpc>
                <a:spcPct val="100000"/>
              </a:lnSpc>
              <a:spcBef>
                <a:spcPts val="0"/>
              </a:spcBef>
              <a:buNone/>
              <a:defRPr lang="zh-TW" sz="1200">
                <a:latin typeface="+mn-ea"/>
                <a:ea typeface="+mn-ea"/>
              </a:defRPr>
            </a:lvl1pPr>
          </a:lstStyle>
          <a:p>
            <a:pPr lvl="0" rtl="0"/>
            <a:r>
              <a:rPr lang="zh-TW" altLang="en-US"/>
              <a:t>按一下以編輯母片文字樣式</a:t>
            </a:r>
          </a:p>
        </p:txBody>
      </p:sp>
      <p:sp>
        <p:nvSpPr>
          <p:cNvPr id="31" name="圖片版面配置區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2871203" y="1797050"/>
            <a:ext cx="1543050" cy="20589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33" name="文字版面配置區 19">
            <a:extLst>
              <a:ext uri="{FF2B5EF4-FFF2-40B4-BE49-F238E27FC236}">
                <a16:creationId xmlns:a16="http://schemas.microsoft.com/office/drawing/2014/main" id="{EAB1EC17-F1C7-0781-4F52-DEE9122BBC9D}"/>
              </a:ext>
            </a:extLst>
          </p:cNvPr>
          <p:cNvSpPr>
            <a:spLocks noGrp="1"/>
          </p:cNvSpPr>
          <p:nvPr>
            <p:ph type="body" sz="quarter" idx="19"/>
          </p:nvPr>
        </p:nvSpPr>
        <p:spPr>
          <a:xfrm>
            <a:off x="2822747" y="3926721"/>
            <a:ext cx="1645920" cy="355600"/>
          </a:xfrm>
        </p:spPr>
        <p:txBody>
          <a:bodyPr lIns="0" tIns="0" rIns="0" bIns="0" rtlCol="0" anchor="ctr">
            <a:noAutofit/>
          </a:bodyPr>
          <a:lstStyle>
            <a:lvl1pPr marL="0" indent="0" algn="ctr">
              <a:lnSpc>
                <a:spcPct val="100000"/>
              </a:lnSpc>
              <a:spcBef>
                <a:spcPts val="0"/>
              </a:spcBef>
              <a:buNone/>
              <a:defRPr lang="zh-TW" sz="1500">
                <a:latin typeface="Microsoft JhengHei UI" panose="020B0602020104020203" pitchFamily="34" charset="0"/>
                <a:ea typeface="Microsoft JhengHei UI"/>
              </a:defRPr>
            </a:lvl1pPr>
          </a:lstStyle>
          <a:p>
            <a:pPr lvl="0" rtl="0"/>
            <a:r>
              <a:rPr lang="zh-TW" altLang="en-US"/>
              <a:t>按一下以編輯母片文字樣式</a:t>
            </a:r>
          </a:p>
        </p:txBody>
      </p:sp>
      <p:sp>
        <p:nvSpPr>
          <p:cNvPr id="32" name="文字版面配置區 19">
            <a:extLst>
              <a:ext uri="{FF2B5EF4-FFF2-40B4-BE49-F238E27FC236}">
                <a16:creationId xmlns:a16="http://schemas.microsoft.com/office/drawing/2014/main" id="{9E2E4E06-43E3-5309-A921-59117EDFEA1A}"/>
              </a:ext>
            </a:extLst>
          </p:cNvPr>
          <p:cNvSpPr>
            <a:spLocks noGrp="1"/>
          </p:cNvSpPr>
          <p:nvPr>
            <p:ph type="body" sz="quarter" idx="18"/>
          </p:nvPr>
        </p:nvSpPr>
        <p:spPr>
          <a:xfrm>
            <a:off x="2824349" y="4286611"/>
            <a:ext cx="1645920" cy="274320"/>
          </a:xfrm>
        </p:spPr>
        <p:txBody>
          <a:bodyPr lIns="0" tIns="0" rIns="0" bIns="0" rtlCol="0" anchor="ctr">
            <a:noAutofit/>
          </a:bodyPr>
          <a:lstStyle>
            <a:lvl1pPr marL="0" indent="0" algn="ctr">
              <a:lnSpc>
                <a:spcPct val="100000"/>
              </a:lnSpc>
              <a:spcBef>
                <a:spcPts val="0"/>
              </a:spcBef>
              <a:buNone/>
              <a:defRPr lang="zh-TW" sz="1200">
                <a:latin typeface="+mn-ea"/>
                <a:ea typeface="+mn-ea"/>
              </a:defRPr>
            </a:lvl1pPr>
          </a:lstStyle>
          <a:p>
            <a:pPr lvl="0" rtl="0"/>
            <a:r>
              <a:rPr lang="zh-TW" altLang="en-US"/>
              <a:t>按一下以編輯母片文字樣式</a:t>
            </a:r>
          </a:p>
        </p:txBody>
      </p:sp>
      <p:sp>
        <p:nvSpPr>
          <p:cNvPr id="30" name="圖片版面配置區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4710504" y="1797050"/>
            <a:ext cx="1543050" cy="20589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35" name="文字版面配置區 19">
            <a:extLst>
              <a:ext uri="{FF2B5EF4-FFF2-40B4-BE49-F238E27FC236}">
                <a16:creationId xmlns:a16="http://schemas.microsoft.com/office/drawing/2014/main" id="{13D50A41-E904-8A4E-6F0A-F980F8D64711}"/>
              </a:ext>
            </a:extLst>
          </p:cNvPr>
          <p:cNvSpPr>
            <a:spLocks noGrp="1"/>
          </p:cNvSpPr>
          <p:nvPr>
            <p:ph type="body" sz="quarter" idx="21"/>
          </p:nvPr>
        </p:nvSpPr>
        <p:spPr>
          <a:xfrm>
            <a:off x="4662049" y="3946525"/>
            <a:ext cx="1645920" cy="355600"/>
          </a:xfrm>
        </p:spPr>
        <p:txBody>
          <a:bodyPr lIns="0" tIns="0" rIns="0" bIns="0" rtlCol="0" anchor="ctr">
            <a:noAutofit/>
          </a:bodyPr>
          <a:lstStyle>
            <a:lvl1pPr marL="0" indent="0" algn="ctr">
              <a:lnSpc>
                <a:spcPct val="100000"/>
              </a:lnSpc>
              <a:spcBef>
                <a:spcPts val="0"/>
              </a:spcBef>
              <a:buNone/>
              <a:defRPr lang="zh-TW" sz="1500">
                <a:latin typeface="Microsoft JhengHei UI" panose="020B0602020104020203" pitchFamily="34" charset="0"/>
                <a:ea typeface="Microsoft JhengHei UI"/>
              </a:defRPr>
            </a:lvl1pPr>
          </a:lstStyle>
          <a:p>
            <a:pPr lvl="0" rtl="0"/>
            <a:r>
              <a:rPr lang="zh-TW" altLang="en-US"/>
              <a:t>按一下以編輯母片文字樣式</a:t>
            </a:r>
          </a:p>
        </p:txBody>
      </p:sp>
      <p:sp>
        <p:nvSpPr>
          <p:cNvPr id="34" name="文字版面配置區 19">
            <a:extLst>
              <a:ext uri="{FF2B5EF4-FFF2-40B4-BE49-F238E27FC236}">
                <a16:creationId xmlns:a16="http://schemas.microsoft.com/office/drawing/2014/main" id="{D6CE30A5-8B65-384B-A8B9-6F711A521946}"/>
              </a:ext>
            </a:extLst>
          </p:cNvPr>
          <p:cNvSpPr>
            <a:spLocks noGrp="1"/>
          </p:cNvSpPr>
          <p:nvPr>
            <p:ph type="body" sz="quarter" idx="20"/>
          </p:nvPr>
        </p:nvSpPr>
        <p:spPr>
          <a:xfrm>
            <a:off x="4663651" y="4306415"/>
            <a:ext cx="1645920" cy="274320"/>
          </a:xfrm>
        </p:spPr>
        <p:txBody>
          <a:bodyPr lIns="0" tIns="0" rIns="0" bIns="0" rtlCol="0" anchor="ctr">
            <a:noAutofit/>
          </a:bodyPr>
          <a:lstStyle>
            <a:lvl1pPr marL="0" indent="0" algn="ctr">
              <a:lnSpc>
                <a:spcPct val="100000"/>
              </a:lnSpc>
              <a:spcBef>
                <a:spcPts val="0"/>
              </a:spcBef>
              <a:buNone/>
              <a:defRPr lang="zh-TW" sz="1200">
                <a:latin typeface="+mn-ea"/>
                <a:ea typeface="+mn-ea"/>
              </a:defRPr>
            </a:lvl1pPr>
          </a:lstStyle>
          <a:p>
            <a:pPr lvl="0" rtl="0"/>
            <a:r>
              <a:rPr lang="zh-TW" altLang="en-US"/>
              <a:t>按一下以編輯母片文字樣式</a:t>
            </a:r>
          </a:p>
        </p:txBody>
      </p:sp>
      <p:sp>
        <p:nvSpPr>
          <p:cNvPr id="29" name="圖片版面配置區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549806" y="1797050"/>
            <a:ext cx="1543050" cy="20589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37" name="文字版面配置區 19">
            <a:extLst>
              <a:ext uri="{FF2B5EF4-FFF2-40B4-BE49-F238E27FC236}">
                <a16:creationId xmlns:a16="http://schemas.microsoft.com/office/drawing/2014/main" id="{D6D40AAC-2768-6F48-97AE-FD958D89FD8E}"/>
              </a:ext>
            </a:extLst>
          </p:cNvPr>
          <p:cNvSpPr>
            <a:spLocks noGrp="1"/>
          </p:cNvSpPr>
          <p:nvPr>
            <p:ph type="body" sz="quarter" idx="23"/>
          </p:nvPr>
        </p:nvSpPr>
        <p:spPr>
          <a:xfrm>
            <a:off x="6499748" y="3946525"/>
            <a:ext cx="1645920" cy="355600"/>
          </a:xfrm>
        </p:spPr>
        <p:txBody>
          <a:bodyPr lIns="0" tIns="0" rIns="0" bIns="0" rtlCol="0" anchor="ctr">
            <a:noAutofit/>
          </a:bodyPr>
          <a:lstStyle>
            <a:lvl1pPr marL="0" indent="0" algn="ctr">
              <a:lnSpc>
                <a:spcPct val="100000"/>
              </a:lnSpc>
              <a:spcBef>
                <a:spcPts val="0"/>
              </a:spcBef>
              <a:buNone/>
              <a:defRPr lang="zh-TW" sz="1500">
                <a:latin typeface="Microsoft JhengHei UI" panose="020B0602020104020203" pitchFamily="34" charset="0"/>
                <a:ea typeface="Microsoft JhengHei UI"/>
              </a:defRPr>
            </a:lvl1pPr>
          </a:lstStyle>
          <a:p>
            <a:pPr lvl="0" rtl="0"/>
            <a:r>
              <a:rPr lang="zh-TW" altLang="en-US"/>
              <a:t>按一下以編輯母片文字樣式</a:t>
            </a:r>
          </a:p>
        </p:txBody>
      </p:sp>
      <p:sp>
        <p:nvSpPr>
          <p:cNvPr id="36" name="文字版面配置區 19">
            <a:extLst>
              <a:ext uri="{FF2B5EF4-FFF2-40B4-BE49-F238E27FC236}">
                <a16:creationId xmlns:a16="http://schemas.microsoft.com/office/drawing/2014/main" id="{85652007-C32E-173C-2A5F-B1C08D6140DD}"/>
              </a:ext>
            </a:extLst>
          </p:cNvPr>
          <p:cNvSpPr>
            <a:spLocks noGrp="1"/>
          </p:cNvSpPr>
          <p:nvPr>
            <p:ph type="body" sz="quarter" idx="22"/>
          </p:nvPr>
        </p:nvSpPr>
        <p:spPr>
          <a:xfrm>
            <a:off x="6501350" y="4306415"/>
            <a:ext cx="1645920" cy="274320"/>
          </a:xfrm>
        </p:spPr>
        <p:txBody>
          <a:bodyPr lIns="0" tIns="0" rIns="0" bIns="0" rtlCol="0" anchor="ctr">
            <a:noAutofit/>
          </a:bodyPr>
          <a:lstStyle>
            <a:lvl1pPr marL="0" indent="0" algn="ctr">
              <a:lnSpc>
                <a:spcPct val="100000"/>
              </a:lnSpc>
              <a:spcBef>
                <a:spcPts val="0"/>
              </a:spcBef>
              <a:buNone/>
              <a:defRPr lang="zh-TW" sz="1200">
                <a:latin typeface="+mn-ea"/>
                <a:ea typeface="+mn-ea"/>
              </a:defRPr>
            </a:lvl1pPr>
          </a:lstStyle>
          <a:p>
            <a:pPr lvl="0" rtl="0"/>
            <a:r>
              <a:rPr lang="zh-TW" altLang="en-US"/>
              <a:t>按一下以編輯母片文字樣式</a:t>
            </a:r>
          </a:p>
        </p:txBody>
      </p:sp>
      <p:sp>
        <p:nvSpPr>
          <p:cNvPr id="3" name="頁尾版面配置區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zh-TW"/>
            </a:defPPr>
          </a:lstStyle>
          <a:p>
            <a:pPr rtl="0"/>
            <a:endParaRPr lang="zh-TW" dirty="0"/>
          </a:p>
        </p:txBody>
      </p:sp>
      <p:sp>
        <p:nvSpPr>
          <p:cNvPr id="4" name="投影片編號版面配置區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251968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p:txBody>
          <a:bodyPr/>
          <a:lstStyle/>
          <a:p>
            <a:r>
              <a:rPr kumimoji="0" lang="zh-TW" altLang="en-US"/>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5" name="日期版面配置區 24"/>
          <p:cNvSpPr>
            <a:spLocks noGrp="1"/>
          </p:cNvSpPr>
          <p:nvPr>
            <p:ph type="dt" sz="half" idx="10"/>
          </p:nvPr>
        </p:nvSpPr>
        <p:spPr/>
        <p:txBody>
          <a:bodyPr/>
          <a:lstStyle/>
          <a:p>
            <a:fld id="{C2D7398A-5CFF-4B99-A949-D6CE7187BFB7}" type="datetime1">
              <a:rPr lang="zh-TW" altLang="en-US" smtClean="0"/>
              <a:t>2025/5/26</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版面配置">
    <p:bg>
      <p:bgPr>
        <a:solidFill>
          <a:schemeClr val="tx2"/>
        </a:solidFill>
        <a:effectLst/>
      </p:bgPr>
    </p:bg>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41740FC-E682-E87B-87BB-213396FD2DF6}"/>
              </a:ext>
            </a:extLst>
          </p:cNvPr>
          <p:cNvSpPr/>
          <p:nvPr userDrawn="1"/>
        </p:nvSpPr>
        <p:spPr>
          <a:xfrm>
            <a:off x="415082" y="1"/>
            <a:ext cx="832914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8" name="矩形 7">
            <a:extLst>
              <a:ext uri="{FF2B5EF4-FFF2-40B4-BE49-F238E27FC236}">
                <a16:creationId xmlns:a16="http://schemas.microsoft.com/office/drawing/2014/main" id="{2AC6E25B-7977-E725-B84F-07CA54BB4973}"/>
              </a:ext>
            </a:extLst>
          </p:cNvPr>
          <p:cNvSpPr/>
          <p:nvPr userDrawn="1"/>
        </p:nvSpPr>
        <p:spPr>
          <a:xfrm>
            <a:off x="658185" y="0"/>
            <a:ext cx="7845727"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0" name="圖片 9" descr="包含軟體動物、昆蟲的圖片&#10;&#10;自動產生的描述">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8456" y="5738221"/>
            <a:ext cx="905666" cy="354511"/>
          </a:xfrm>
          <a:prstGeom prst="rect">
            <a:avLst/>
          </a:prstGeom>
        </p:spPr>
      </p:pic>
      <p:sp>
        <p:nvSpPr>
          <p:cNvPr id="2" name="標題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zh-TW"/>
            </a:lvl1pPr>
          </a:lstStyle>
          <a:p>
            <a:pPr rtl="0"/>
            <a:r>
              <a:rPr lang="zh-TW" altLang="en-US"/>
              <a:t>按一下以編輯母片標題樣式</a:t>
            </a:r>
            <a:endParaRPr lang="zh-TW"/>
          </a:p>
        </p:txBody>
      </p:sp>
      <p:sp>
        <p:nvSpPr>
          <p:cNvPr id="22" name="圖片版面配置區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261023" y="1658061"/>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20" name="文字版面配置區 19">
            <a:extLst>
              <a:ext uri="{FF2B5EF4-FFF2-40B4-BE49-F238E27FC236}">
                <a16:creationId xmlns:a16="http://schemas.microsoft.com/office/drawing/2014/main" id="{DAB2A93C-DB99-8217-D74F-D08E610FA758}"/>
              </a:ext>
            </a:extLst>
          </p:cNvPr>
          <p:cNvSpPr>
            <a:spLocks noGrp="1"/>
          </p:cNvSpPr>
          <p:nvPr>
            <p:ph type="body" sz="quarter" idx="13"/>
          </p:nvPr>
        </p:nvSpPr>
        <p:spPr>
          <a:xfrm>
            <a:off x="829818" y="2926080"/>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21" name="文字版面配置區 19">
            <a:extLst>
              <a:ext uri="{FF2B5EF4-FFF2-40B4-BE49-F238E27FC236}">
                <a16:creationId xmlns:a16="http://schemas.microsoft.com/office/drawing/2014/main" id="{61950EAA-EB4E-8768-AFC9-A0356AECFE12}"/>
              </a:ext>
            </a:extLst>
          </p:cNvPr>
          <p:cNvSpPr>
            <a:spLocks noGrp="1"/>
          </p:cNvSpPr>
          <p:nvPr>
            <p:ph type="body" sz="quarter" idx="14"/>
          </p:nvPr>
        </p:nvSpPr>
        <p:spPr>
          <a:xfrm>
            <a:off x="829818" y="3145536"/>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46" name="圖片版面配置區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261023" y="3818492"/>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45" name="文字版面配置區 19">
            <a:extLst>
              <a:ext uri="{FF2B5EF4-FFF2-40B4-BE49-F238E27FC236}">
                <a16:creationId xmlns:a16="http://schemas.microsoft.com/office/drawing/2014/main" id="{A6866782-6675-4F37-E5D2-68CB0191C1A7}"/>
              </a:ext>
            </a:extLst>
          </p:cNvPr>
          <p:cNvSpPr>
            <a:spLocks noGrp="1"/>
          </p:cNvSpPr>
          <p:nvPr>
            <p:ph type="body" sz="quarter" idx="25"/>
          </p:nvPr>
        </p:nvSpPr>
        <p:spPr>
          <a:xfrm>
            <a:off x="829818" y="5086511"/>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44" name="文字版面配置區 19">
            <a:extLst>
              <a:ext uri="{FF2B5EF4-FFF2-40B4-BE49-F238E27FC236}">
                <a16:creationId xmlns:a16="http://schemas.microsoft.com/office/drawing/2014/main" id="{9F53AB27-DDFA-AA5D-8253-546C9BBA9CE7}"/>
              </a:ext>
            </a:extLst>
          </p:cNvPr>
          <p:cNvSpPr>
            <a:spLocks noGrp="1"/>
          </p:cNvSpPr>
          <p:nvPr>
            <p:ph type="body" sz="quarter" idx="24"/>
          </p:nvPr>
        </p:nvSpPr>
        <p:spPr>
          <a:xfrm>
            <a:off x="829818" y="5305967"/>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31" name="圖片版面配置區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170066" y="1658061"/>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33" name="文字版面配置區 19">
            <a:extLst>
              <a:ext uri="{FF2B5EF4-FFF2-40B4-BE49-F238E27FC236}">
                <a16:creationId xmlns:a16="http://schemas.microsoft.com/office/drawing/2014/main" id="{EAB1EC17-F1C7-0781-4F52-DEE9122BBC9D}"/>
              </a:ext>
            </a:extLst>
          </p:cNvPr>
          <p:cNvSpPr>
            <a:spLocks noGrp="1"/>
          </p:cNvSpPr>
          <p:nvPr>
            <p:ph type="body" sz="quarter" idx="19"/>
          </p:nvPr>
        </p:nvSpPr>
        <p:spPr>
          <a:xfrm>
            <a:off x="2729484" y="2926080"/>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32" name="文字版面配置區 19">
            <a:extLst>
              <a:ext uri="{FF2B5EF4-FFF2-40B4-BE49-F238E27FC236}">
                <a16:creationId xmlns:a16="http://schemas.microsoft.com/office/drawing/2014/main" id="{9E2E4E06-43E3-5309-A921-59117EDFEA1A}"/>
              </a:ext>
            </a:extLst>
          </p:cNvPr>
          <p:cNvSpPr>
            <a:spLocks noGrp="1"/>
          </p:cNvSpPr>
          <p:nvPr>
            <p:ph type="body" sz="quarter" idx="18"/>
          </p:nvPr>
        </p:nvSpPr>
        <p:spPr>
          <a:xfrm>
            <a:off x="2729484" y="3145536"/>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16" name="圖片版面配置區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3170066" y="3818492"/>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23" name="文字版面配置區 19">
            <a:extLst>
              <a:ext uri="{FF2B5EF4-FFF2-40B4-BE49-F238E27FC236}">
                <a16:creationId xmlns:a16="http://schemas.microsoft.com/office/drawing/2014/main" id="{70DD1941-A469-A457-B987-E0E2C300A8AE}"/>
              </a:ext>
            </a:extLst>
          </p:cNvPr>
          <p:cNvSpPr>
            <a:spLocks noGrp="1"/>
          </p:cNvSpPr>
          <p:nvPr>
            <p:ph type="body" sz="quarter" idx="31"/>
          </p:nvPr>
        </p:nvSpPr>
        <p:spPr>
          <a:xfrm>
            <a:off x="2729484" y="5086511"/>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18" name="文字版面配置區 19">
            <a:extLst>
              <a:ext uri="{FF2B5EF4-FFF2-40B4-BE49-F238E27FC236}">
                <a16:creationId xmlns:a16="http://schemas.microsoft.com/office/drawing/2014/main" id="{D6B84B7D-A7EC-6FE1-9925-F78AF0DE230F}"/>
              </a:ext>
            </a:extLst>
          </p:cNvPr>
          <p:cNvSpPr>
            <a:spLocks noGrp="1"/>
          </p:cNvSpPr>
          <p:nvPr>
            <p:ph type="body" sz="quarter" idx="30"/>
          </p:nvPr>
        </p:nvSpPr>
        <p:spPr>
          <a:xfrm>
            <a:off x="2729484" y="5305967"/>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30" name="圖片版面配置區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5079108" y="1658061"/>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35" name="文字版面配置區 19">
            <a:extLst>
              <a:ext uri="{FF2B5EF4-FFF2-40B4-BE49-F238E27FC236}">
                <a16:creationId xmlns:a16="http://schemas.microsoft.com/office/drawing/2014/main" id="{13D50A41-E904-8A4E-6F0A-F980F8D64711}"/>
              </a:ext>
            </a:extLst>
          </p:cNvPr>
          <p:cNvSpPr>
            <a:spLocks noGrp="1"/>
          </p:cNvSpPr>
          <p:nvPr>
            <p:ph type="body" sz="quarter" idx="21"/>
          </p:nvPr>
        </p:nvSpPr>
        <p:spPr>
          <a:xfrm>
            <a:off x="4629150" y="2926080"/>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34" name="文字版面配置區 19">
            <a:extLst>
              <a:ext uri="{FF2B5EF4-FFF2-40B4-BE49-F238E27FC236}">
                <a16:creationId xmlns:a16="http://schemas.microsoft.com/office/drawing/2014/main" id="{D6CE30A5-8B65-384B-A8B9-6F711A521946}"/>
              </a:ext>
            </a:extLst>
          </p:cNvPr>
          <p:cNvSpPr>
            <a:spLocks noGrp="1"/>
          </p:cNvSpPr>
          <p:nvPr>
            <p:ph type="body" sz="quarter" idx="20"/>
          </p:nvPr>
        </p:nvSpPr>
        <p:spPr>
          <a:xfrm>
            <a:off x="4629150" y="3145536"/>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14" name="圖片版面配置區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5079108" y="3818492"/>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27" name="文字版面配置區 19">
            <a:extLst>
              <a:ext uri="{FF2B5EF4-FFF2-40B4-BE49-F238E27FC236}">
                <a16:creationId xmlns:a16="http://schemas.microsoft.com/office/drawing/2014/main" id="{FA370BF1-09EC-DBE1-5118-8A92A0F90BC4}"/>
              </a:ext>
            </a:extLst>
          </p:cNvPr>
          <p:cNvSpPr>
            <a:spLocks noGrp="1"/>
          </p:cNvSpPr>
          <p:nvPr>
            <p:ph type="body" sz="quarter" idx="33"/>
          </p:nvPr>
        </p:nvSpPr>
        <p:spPr>
          <a:xfrm>
            <a:off x="4629150" y="5086511"/>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25" name="文字版面配置區 19">
            <a:extLst>
              <a:ext uri="{FF2B5EF4-FFF2-40B4-BE49-F238E27FC236}">
                <a16:creationId xmlns:a16="http://schemas.microsoft.com/office/drawing/2014/main" id="{5089D72C-E865-F5D3-CB1E-050AEF684453}"/>
              </a:ext>
            </a:extLst>
          </p:cNvPr>
          <p:cNvSpPr>
            <a:spLocks noGrp="1"/>
          </p:cNvSpPr>
          <p:nvPr>
            <p:ph type="body" sz="quarter" idx="32"/>
          </p:nvPr>
        </p:nvSpPr>
        <p:spPr>
          <a:xfrm>
            <a:off x="4629150" y="5305967"/>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29" name="圖片版面配置區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6988150" y="1658061"/>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37" name="文字版面配置區 19">
            <a:extLst>
              <a:ext uri="{FF2B5EF4-FFF2-40B4-BE49-F238E27FC236}">
                <a16:creationId xmlns:a16="http://schemas.microsoft.com/office/drawing/2014/main" id="{D6D40AAC-2768-6F48-97AE-FD958D89FD8E}"/>
              </a:ext>
            </a:extLst>
          </p:cNvPr>
          <p:cNvSpPr>
            <a:spLocks noGrp="1"/>
          </p:cNvSpPr>
          <p:nvPr>
            <p:ph type="body" sz="quarter" idx="23"/>
          </p:nvPr>
        </p:nvSpPr>
        <p:spPr>
          <a:xfrm>
            <a:off x="6528816" y="2926080"/>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36" name="文字版面配置區 19">
            <a:extLst>
              <a:ext uri="{FF2B5EF4-FFF2-40B4-BE49-F238E27FC236}">
                <a16:creationId xmlns:a16="http://schemas.microsoft.com/office/drawing/2014/main" id="{85652007-C32E-173C-2A5F-B1C08D6140DD}"/>
              </a:ext>
            </a:extLst>
          </p:cNvPr>
          <p:cNvSpPr>
            <a:spLocks noGrp="1"/>
          </p:cNvSpPr>
          <p:nvPr>
            <p:ph type="body" sz="quarter" idx="22"/>
          </p:nvPr>
        </p:nvSpPr>
        <p:spPr>
          <a:xfrm>
            <a:off x="6528816" y="3145536"/>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47" name="圖片版面配置區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6988150" y="3818492"/>
            <a:ext cx="870294" cy="1161288"/>
          </a:xfrm>
        </p:spPr>
        <p:txBody>
          <a:bodyPr rtlCol="0" anchor="ctr">
            <a:normAutofit/>
          </a:bodyPr>
          <a:lstStyle>
            <a:lvl1pPr marL="0" indent="0" algn="ctr">
              <a:buNone/>
              <a:defRPr lang="zh-TW" sz="1350"/>
            </a:lvl1pPr>
          </a:lstStyle>
          <a:p>
            <a:pPr rtl="0"/>
            <a:r>
              <a:rPr lang="zh-TW" altLang="en-US"/>
              <a:t>按一下圖示以新增圖片</a:t>
            </a:r>
            <a:endParaRPr lang="zh-TW" dirty="0"/>
          </a:p>
        </p:txBody>
      </p:sp>
      <p:sp>
        <p:nvSpPr>
          <p:cNvPr id="42" name="文字版面配置區 19">
            <a:extLst>
              <a:ext uri="{FF2B5EF4-FFF2-40B4-BE49-F238E27FC236}">
                <a16:creationId xmlns:a16="http://schemas.microsoft.com/office/drawing/2014/main" id="{46CBECF2-D93E-3DF9-064C-CB4A3262B691}"/>
              </a:ext>
            </a:extLst>
          </p:cNvPr>
          <p:cNvSpPr>
            <a:spLocks noGrp="1"/>
          </p:cNvSpPr>
          <p:nvPr>
            <p:ph type="body" sz="quarter" idx="35"/>
          </p:nvPr>
        </p:nvSpPr>
        <p:spPr>
          <a:xfrm>
            <a:off x="6528816" y="5086511"/>
            <a:ext cx="1741932" cy="182880"/>
          </a:xfrm>
        </p:spPr>
        <p:txBody>
          <a:bodyPr rtlCol="0" anchor="ctr">
            <a:noAutofit/>
          </a:bodyPr>
          <a:lstStyle>
            <a:lvl1pPr marL="0" indent="0" algn="ctr">
              <a:lnSpc>
                <a:spcPct val="100000"/>
              </a:lnSpc>
              <a:spcBef>
                <a:spcPts val="0"/>
              </a:spcBef>
              <a:buNone/>
              <a:defRPr lang="zh-TW" sz="1200" spc="15" baseline="0">
                <a:latin typeface="Microsoft JhengHei UI" panose="020B0602020104020203" pitchFamily="34" charset="0"/>
                <a:ea typeface="Microsoft JhengHei UI"/>
              </a:defRPr>
            </a:lvl1pPr>
          </a:lstStyle>
          <a:p>
            <a:pPr lvl="0" rtl="0"/>
            <a:r>
              <a:rPr lang="zh-TW" altLang="en-US"/>
              <a:t>按一下以編輯母片文字樣式</a:t>
            </a:r>
          </a:p>
        </p:txBody>
      </p:sp>
      <p:sp>
        <p:nvSpPr>
          <p:cNvPr id="41" name="文字版面配置區 19">
            <a:extLst>
              <a:ext uri="{FF2B5EF4-FFF2-40B4-BE49-F238E27FC236}">
                <a16:creationId xmlns:a16="http://schemas.microsoft.com/office/drawing/2014/main" id="{71E06E16-A083-B853-8155-7FF97AD1DE8F}"/>
              </a:ext>
            </a:extLst>
          </p:cNvPr>
          <p:cNvSpPr>
            <a:spLocks noGrp="1"/>
          </p:cNvSpPr>
          <p:nvPr>
            <p:ph type="body" sz="quarter" idx="34"/>
          </p:nvPr>
        </p:nvSpPr>
        <p:spPr>
          <a:xfrm>
            <a:off x="6528816" y="5305967"/>
            <a:ext cx="1741932" cy="265176"/>
          </a:xfrm>
        </p:spPr>
        <p:txBody>
          <a:bodyPr rtlCol="0" anchor="ctr">
            <a:noAutofit/>
          </a:bodyPr>
          <a:lstStyle>
            <a:lvl1pPr marL="0" indent="0" algn="ctr">
              <a:lnSpc>
                <a:spcPct val="100000"/>
              </a:lnSpc>
              <a:spcBef>
                <a:spcPts val="0"/>
              </a:spcBef>
              <a:buNone/>
              <a:defRPr lang="zh-TW" sz="1050" spc="15" baseline="0">
                <a:latin typeface="+mn-ea"/>
                <a:ea typeface="+mn-ea"/>
              </a:defRPr>
            </a:lvl1pPr>
          </a:lstStyle>
          <a:p>
            <a:pPr lvl="0" rtl="0"/>
            <a:r>
              <a:rPr lang="zh-TW" altLang="en-US"/>
              <a:t>按一下以編輯母片文字樣式</a:t>
            </a:r>
          </a:p>
        </p:txBody>
      </p:sp>
      <p:sp>
        <p:nvSpPr>
          <p:cNvPr id="3" name="頁尾版面配置區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zh-TW"/>
            </a:defPPr>
          </a:lstStyle>
          <a:p>
            <a:pPr rtl="0"/>
            <a:endParaRPr lang="zh-TW" dirty="0"/>
          </a:p>
        </p:txBody>
      </p:sp>
      <p:sp>
        <p:nvSpPr>
          <p:cNvPr id="4" name="投影片編號版面配置區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36223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標題及內容">
    <p:bg>
      <p:bgPr>
        <a:solidFill>
          <a:schemeClr val="tx2"/>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EB05881-FB11-43E8-CCDD-8C12CDB4FE47}"/>
              </a:ext>
            </a:extLst>
          </p:cNvPr>
          <p:cNvSpPr/>
          <p:nvPr userDrawn="1"/>
        </p:nvSpPr>
        <p:spPr>
          <a:xfrm>
            <a:off x="628650" y="196052"/>
            <a:ext cx="78867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9" name="圖片 8" descr="包含布料的圖片&#10;&#10;自動產生的描述">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790950" y="485162"/>
            <a:ext cx="1562100" cy="3295650"/>
          </a:xfrm>
          <a:prstGeom prst="rect">
            <a:avLst/>
          </a:prstGeom>
        </p:spPr>
      </p:pic>
      <p:sp>
        <p:nvSpPr>
          <p:cNvPr id="11" name="矩形 10">
            <a:extLst>
              <a:ext uri="{FF2B5EF4-FFF2-40B4-BE49-F238E27FC236}">
                <a16:creationId xmlns:a16="http://schemas.microsoft.com/office/drawing/2014/main" id="{D8BE9E36-E9D5-3FA6-EE22-A6E5CE13C462}"/>
              </a:ext>
            </a:extLst>
          </p:cNvPr>
          <p:cNvSpPr/>
          <p:nvPr userDrawn="1"/>
        </p:nvSpPr>
        <p:spPr>
          <a:xfrm>
            <a:off x="746568"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3" name="圖片 12" descr="包含花、植物的圖片&#10;&#10;自動產生的描述">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558403" y="803579"/>
            <a:ext cx="749300" cy="2066925"/>
          </a:xfrm>
          <a:prstGeom prst="rect">
            <a:avLst/>
          </a:prstGeom>
        </p:spPr>
      </p:pic>
      <p:sp>
        <p:nvSpPr>
          <p:cNvPr id="2" name="標題 1">
            <a:extLst>
              <a:ext uri="{FF2B5EF4-FFF2-40B4-BE49-F238E27FC236}">
                <a16:creationId xmlns:a16="http://schemas.microsoft.com/office/drawing/2014/main" id="{3CD97974-B93C-4C96-B3F6-F69E3D6DE6CA}"/>
              </a:ext>
            </a:extLst>
          </p:cNvPr>
          <p:cNvSpPr>
            <a:spLocks noGrp="1"/>
          </p:cNvSpPr>
          <p:nvPr>
            <p:ph type="title"/>
          </p:nvPr>
        </p:nvSpPr>
        <p:spPr>
          <a:xfrm>
            <a:off x="628650" y="484632"/>
            <a:ext cx="7886700" cy="1133856"/>
          </a:xfrm>
        </p:spPr>
        <p:txBody>
          <a:bodyPr rtlCol="0"/>
          <a:lstStyle>
            <a:lvl1pPr algn="ctr">
              <a:defRPr lang="zh-TW">
                <a:latin typeface="Microsoft JhengHei UI" panose="02020502070401020303" pitchFamily="18" charset="0"/>
                <a:ea typeface="Microsoft JhengHei UI" panose="02020502070401020303" pitchFamily="18" charset="0"/>
              </a:defRPr>
            </a:lvl1pPr>
          </a:lstStyle>
          <a:p>
            <a:pPr rtl="0"/>
            <a:r>
              <a:rPr lang="zh-TW" altLang="en-US"/>
              <a:t>按一下以編輯母片標題樣式</a:t>
            </a:r>
            <a:endParaRPr lang="zh-TW"/>
          </a:p>
        </p:txBody>
      </p:sp>
      <p:sp>
        <p:nvSpPr>
          <p:cNvPr id="3" name="內容預留位置 2">
            <a:extLst>
              <a:ext uri="{FF2B5EF4-FFF2-40B4-BE49-F238E27FC236}">
                <a16:creationId xmlns:a16="http://schemas.microsoft.com/office/drawing/2014/main" id="{8A6FC6F2-80B4-49A7-9448-33FE2DF0E967}"/>
              </a:ext>
            </a:extLst>
          </p:cNvPr>
          <p:cNvSpPr>
            <a:spLocks noGrp="1"/>
          </p:cNvSpPr>
          <p:nvPr>
            <p:ph idx="1"/>
          </p:nvPr>
        </p:nvSpPr>
        <p:spPr>
          <a:xfrm>
            <a:off x="628650" y="2990088"/>
            <a:ext cx="7886700" cy="3474720"/>
          </a:xfrm>
        </p:spPr>
        <p:txBody>
          <a:bodyPr rtlCol="0"/>
          <a:lstStyle>
            <a:lvl1pPr>
              <a:defRPr lang="zh-TW">
                <a:latin typeface="Microsoft JhengHei UI Light" panose="020F0302020204030204" pitchFamily="34" charset="0"/>
                <a:ea typeface="Microsoft JhengHei UI Light"/>
                <a:cs typeface="Gill Sans Nova Light" panose="020F0302020204030204" pitchFamily="34" charset="0"/>
              </a:defRPr>
            </a:lvl1pPr>
            <a:lvl2pPr>
              <a:defRPr lang="zh-TW">
                <a:latin typeface="Microsoft JhengHei UI Light" panose="020F0302020204030204" pitchFamily="34" charset="0"/>
                <a:ea typeface="Microsoft JhengHei UI Light"/>
                <a:cs typeface="Gill Sans Nova Light" panose="020F0302020204030204" pitchFamily="34" charset="0"/>
              </a:defRPr>
            </a:lvl2pPr>
            <a:lvl3pPr>
              <a:defRPr lang="zh-TW">
                <a:latin typeface="Microsoft JhengHei UI Light" panose="020F0302020204030204" pitchFamily="34" charset="0"/>
                <a:ea typeface="Microsoft JhengHei UI Light"/>
                <a:cs typeface="Gill Sans Nova Light" panose="020F0302020204030204" pitchFamily="34" charset="0"/>
              </a:defRPr>
            </a:lvl3pPr>
            <a:lvl4pPr>
              <a:defRPr lang="zh-TW">
                <a:latin typeface="Microsoft JhengHei UI Light" panose="020F0302020204030204" pitchFamily="34" charset="0"/>
                <a:ea typeface="Microsoft JhengHei UI Light"/>
                <a:cs typeface="Gill Sans Nova Light" panose="020F0302020204030204" pitchFamily="34" charset="0"/>
              </a:defRPr>
            </a:lvl4pPr>
            <a:lvl5pPr>
              <a:defRPr lang="zh-TW">
                <a:latin typeface="Microsoft JhengHei UI Light" panose="020F0302020204030204" pitchFamily="34" charset="0"/>
                <a:ea typeface="Microsoft JhengHei UI Light"/>
                <a:cs typeface="Gill Sans Nova Light" panose="020F0302020204030204" pitchFamily="34" charset="0"/>
              </a:defRPr>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14" name="頁尾版面配置區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zh-TW"/>
            </a:defPPr>
          </a:lstStyle>
          <a:p>
            <a:pPr rtl="0"/>
            <a:endParaRPr lang="zh-TW" dirty="0"/>
          </a:p>
        </p:txBody>
      </p:sp>
      <p:sp>
        <p:nvSpPr>
          <p:cNvPr id="15" name="投影片編號版面配置區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379104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5068407D-A1C4-B842-0C34-B2DE8AD312D3}"/>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8" name="矩形 7">
            <a:extLst>
              <a:ext uri="{FF2B5EF4-FFF2-40B4-BE49-F238E27FC236}">
                <a16:creationId xmlns:a16="http://schemas.microsoft.com/office/drawing/2014/main" id="{DA1AE7FB-DFC0-DCDA-47AD-6ED81A6427FA}"/>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0" name="圖片 9" descr="包含軟體動物、昆蟲的圖片&#10;&#10;自動產生的描述">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2676" y="1631193"/>
            <a:ext cx="905666" cy="354511"/>
          </a:xfrm>
          <a:prstGeom prst="rect">
            <a:avLst/>
          </a:prstGeom>
        </p:spPr>
      </p:pic>
      <p:sp>
        <p:nvSpPr>
          <p:cNvPr id="2" name="標題 1">
            <a:extLst>
              <a:ext uri="{FF2B5EF4-FFF2-40B4-BE49-F238E27FC236}">
                <a16:creationId xmlns:a16="http://schemas.microsoft.com/office/drawing/2014/main" id="{B8562BF3-1BFC-6948-02E0-8A1C121C387A}"/>
              </a:ext>
            </a:extLst>
          </p:cNvPr>
          <p:cNvSpPr>
            <a:spLocks noGrp="1"/>
          </p:cNvSpPr>
          <p:nvPr>
            <p:ph type="title"/>
          </p:nvPr>
        </p:nvSpPr>
        <p:spPr>
          <a:xfrm>
            <a:off x="285750" y="381000"/>
            <a:ext cx="8572500" cy="1325563"/>
          </a:xfrm>
        </p:spPr>
        <p:txBody>
          <a:bodyPr rtlCol="0"/>
          <a:lstStyle>
            <a:lvl1pPr algn="ctr">
              <a:defRPr lang="zh-TW"/>
            </a:lvl1pPr>
          </a:lstStyle>
          <a:p>
            <a:pPr rtl="0"/>
            <a:r>
              <a:rPr lang="zh-TW" altLang="en-US"/>
              <a:t>按一下以編輯母片標題樣式</a:t>
            </a:r>
            <a:endParaRPr lang="zh-TW"/>
          </a:p>
        </p:txBody>
      </p:sp>
      <p:sp>
        <p:nvSpPr>
          <p:cNvPr id="3" name="頁尾版面配置區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zh-TW"/>
            </a:defPPr>
          </a:lstStyle>
          <a:p>
            <a:pPr rtl="0"/>
            <a:endParaRPr lang="zh-TW" dirty="0"/>
          </a:p>
        </p:txBody>
      </p:sp>
      <p:sp>
        <p:nvSpPr>
          <p:cNvPr id="4" name="投影片編號版面配置區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
        <p:nvSpPr>
          <p:cNvPr id="12" name="內容版面配置區 11">
            <a:extLst>
              <a:ext uri="{FF2B5EF4-FFF2-40B4-BE49-F238E27FC236}">
                <a16:creationId xmlns:a16="http://schemas.microsoft.com/office/drawing/2014/main" id="{C6963F99-41C3-5ED4-AAD8-B904145CC7EA}"/>
              </a:ext>
            </a:extLst>
          </p:cNvPr>
          <p:cNvSpPr>
            <a:spLocks noGrp="1"/>
          </p:cNvSpPr>
          <p:nvPr>
            <p:ph sz="quarter" idx="12"/>
          </p:nvPr>
        </p:nvSpPr>
        <p:spPr>
          <a:xfrm>
            <a:off x="731520" y="2615184"/>
            <a:ext cx="7680960" cy="3319272"/>
          </a:xfrm>
        </p:spPr>
        <p:txBody>
          <a:bodyPr rtlCol="0"/>
          <a:lstStyle>
            <a:defPPr>
              <a:defRPr lang="zh-TW"/>
            </a:def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Tree>
    <p:extLst>
      <p:ext uri="{BB962C8B-B14F-4D97-AF65-F5344CB8AC3E}">
        <p14:creationId xmlns:p14="http://schemas.microsoft.com/office/powerpoint/2010/main" val="2918034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B2F7EB7A-F5B6-E308-68EE-3065E2B039A6}"/>
              </a:ext>
            </a:extLst>
          </p:cNvPr>
          <p:cNvSpPr/>
          <p:nvPr userDrawn="1"/>
        </p:nvSpPr>
        <p:spPr>
          <a:xfrm>
            <a:off x="0" y="1"/>
            <a:ext cx="3655314"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36" name="圖片 35" descr="樹的特寫&#10;&#10;以中可信度自動產生的描述">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1590247" y="1869210"/>
            <a:ext cx="970220" cy="1677095"/>
          </a:xfrm>
          <a:prstGeom prst="rect">
            <a:avLst/>
          </a:prstGeom>
        </p:spPr>
      </p:pic>
      <p:sp>
        <p:nvSpPr>
          <p:cNvPr id="2" name="標題 1">
            <a:extLst>
              <a:ext uri="{FF2B5EF4-FFF2-40B4-BE49-F238E27FC236}">
                <a16:creationId xmlns:a16="http://schemas.microsoft.com/office/drawing/2014/main" id="{5A0D1FF5-7EF8-4250-A259-43050ABBD3B6}"/>
              </a:ext>
            </a:extLst>
          </p:cNvPr>
          <p:cNvSpPr>
            <a:spLocks noGrp="1"/>
          </p:cNvSpPr>
          <p:nvPr>
            <p:ph type="title"/>
          </p:nvPr>
        </p:nvSpPr>
        <p:spPr>
          <a:xfrm>
            <a:off x="4718304" y="978408"/>
            <a:ext cx="3730752" cy="1325880"/>
          </a:xfrm>
        </p:spPr>
        <p:txBody>
          <a:bodyPr rtlCol="0"/>
          <a:lstStyle>
            <a:defPPr>
              <a:defRPr lang="zh-TW"/>
            </a:defPPr>
          </a:lstStyle>
          <a:p>
            <a:pPr rtl="0"/>
            <a:r>
              <a:rPr lang="zh-TW" altLang="en-US"/>
              <a:t>按一下以編輯母片標題樣式</a:t>
            </a:r>
            <a:endParaRPr lang="zh-TW"/>
          </a:p>
        </p:txBody>
      </p:sp>
      <p:sp>
        <p:nvSpPr>
          <p:cNvPr id="8" name="頁尾版面配置區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TW"/>
            </a:defPPr>
          </a:lstStyle>
          <a:p>
            <a:pPr rtl="0"/>
            <a:endParaRPr lang="zh-TW" dirty="0"/>
          </a:p>
        </p:txBody>
      </p:sp>
      <p:sp>
        <p:nvSpPr>
          <p:cNvPr id="9" name="投影片編號版面配置區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
        <p:nvSpPr>
          <p:cNvPr id="29" name="文字版面配置區 2">
            <a:extLst>
              <a:ext uri="{FF2B5EF4-FFF2-40B4-BE49-F238E27FC236}">
                <a16:creationId xmlns:a16="http://schemas.microsoft.com/office/drawing/2014/main" id="{DEF26CDF-94D4-BA22-7D14-8D3289040C90}"/>
              </a:ext>
            </a:extLst>
          </p:cNvPr>
          <p:cNvSpPr>
            <a:spLocks noGrp="1"/>
          </p:cNvSpPr>
          <p:nvPr>
            <p:ph type="body" idx="1"/>
          </p:nvPr>
        </p:nvSpPr>
        <p:spPr>
          <a:xfrm>
            <a:off x="4718304" y="2322576"/>
            <a:ext cx="3799332" cy="448056"/>
          </a:xfrm>
        </p:spPr>
        <p:txBody>
          <a:bodyPr rtlCol="0" anchor="b">
            <a:normAutofit/>
          </a:bodyPr>
          <a:lstStyle>
            <a:lvl1pPr marL="0" indent="0">
              <a:buFont typeface="Arial" panose="020B0604020202020204" pitchFamily="34" charset="0"/>
              <a:buNone/>
              <a:defRPr lang="zh-TW" sz="1500" b="0">
                <a:latin typeface="+mj-ea"/>
                <a:ea typeface="+mj-ea"/>
              </a:defRPr>
            </a:lvl1pPr>
            <a:lvl2pPr marL="342900" indent="0">
              <a:buNone/>
              <a:defRPr lang="zh-TW" sz="1500" b="1"/>
            </a:lvl2pPr>
            <a:lvl3pPr marL="685800" indent="0">
              <a:buNone/>
              <a:defRPr lang="zh-TW" sz="1350" b="1"/>
            </a:lvl3pPr>
            <a:lvl4pPr marL="1028700" indent="0">
              <a:buNone/>
              <a:defRPr lang="zh-TW" sz="1200" b="1"/>
            </a:lvl4pPr>
            <a:lvl5pPr marL="1371600" indent="0">
              <a:buNone/>
              <a:defRPr lang="zh-TW" sz="1200" b="1"/>
            </a:lvl5pPr>
            <a:lvl6pPr marL="1714500" indent="0">
              <a:buNone/>
              <a:defRPr lang="zh-TW" sz="1200" b="1"/>
            </a:lvl6pPr>
            <a:lvl7pPr marL="2057400" indent="0">
              <a:buNone/>
              <a:defRPr lang="zh-TW" sz="1200" b="1"/>
            </a:lvl7pPr>
            <a:lvl8pPr marL="2400300" indent="0">
              <a:buNone/>
              <a:defRPr lang="zh-TW" sz="1200" b="1"/>
            </a:lvl8pPr>
            <a:lvl9pPr marL="2743200" indent="0">
              <a:buNone/>
              <a:defRPr lang="zh-TW" sz="1200" b="1"/>
            </a:lvl9pPr>
          </a:lstStyle>
          <a:p>
            <a:pPr lvl="0" rtl="0"/>
            <a:r>
              <a:rPr lang="zh-TW" altLang="en-US"/>
              <a:t>按一下以編輯母片文字樣式</a:t>
            </a:r>
          </a:p>
        </p:txBody>
      </p:sp>
      <p:sp>
        <p:nvSpPr>
          <p:cNvPr id="30" name="內容預留位置 3">
            <a:extLst>
              <a:ext uri="{FF2B5EF4-FFF2-40B4-BE49-F238E27FC236}">
                <a16:creationId xmlns:a16="http://schemas.microsoft.com/office/drawing/2014/main" id="{0017BF0C-B2B7-932F-A9AE-5BFAE4AB5C4D}"/>
              </a:ext>
            </a:extLst>
          </p:cNvPr>
          <p:cNvSpPr>
            <a:spLocks noGrp="1"/>
          </p:cNvSpPr>
          <p:nvPr>
            <p:ph sz="half" idx="2"/>
          </p:nvPr>
        </p:nvSpPr>
        <p:spPr>
          <a:xfrm>
            <a:off x="4717209" y="2770632"/>
            <a:ext cx="3799332" cy="1554480"/>
          </a:xfrm>
        </p:spPr>
        <p:txBody>
          <a:bodyPr rtlCol="0">
            <a:normAutofit/>
          </a:bodyPr>
          <a:lstStyle>
            <a:lvl1pPr marL="171450" indent="-171450">
              <a:buClr>
                <a:srgbClr val="73292A"/>
              </a:buClr>
              <a:buFont typeface="Arial" panose="020B0604020202020204" pitchFamily="34" charset="0"/>
              <a:buChar char="•"/>
              <a:defRPr lang="zh-TW" sz="1200"/>
            </a:lvl1pPr>
            <a:lvl2pPr marL="514350" indent="-171450">
              <a:buClr>
                <a:srgbClr val="73292A"/>
              </a:buClr>
              <a:buFont typeface="Arial" panose="020B0604020202020204" pitchFamily="34" charset="0"/>
              <a:buChar char="•"/>
              <a:defRPr lang="zh-TW" sz="1050"/>
            </a:lvl2pPr>
            <a:lvl3pPr marL="857250" indent="-171450">
              <a:buClr>
                <a:srgbClr val="73292A"/>
              </a:buClr>
              <a:buFont typeface="Arial" panose="020B0604020202020204" pitchFamily="34" charset="0"/>
              <a:buChar char="•"/>
              <a:defRPr lang="zh-TW" sz="900"/>
            </a:lvl3pPr>
            <a:lvl4pPr marL="1200150" indent="-171450">
              <a:buClr>
                <a:srgbClr val="73292A"/>
              </a:buClr>
              <a:buFont typeface="Arial" panose="020B0604020202020204" pitchFamily="34" charset="0"/>
              <a:buChar char="•"/>
              <a:defRPr lang="zh-TW" sz="825"/>
            </a:lvl4pPr>
            <a:lvl5pPr marL="1543050" indent="-171450">
              <a:buClr>
                <a:srgbClr val="73292A"/>
              </a:buClr>
              <a:buFont typeface="Arial" panose="020B0604020202020204" pitchFamily="34" charset="0"/>
              <a:buChar char="•"/>
              <a:defRPr lang="zh-TW" sz="825"/>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31" name="文字版面配置區 4">
            <a:extLst>
              <a:ext uri="{FF2B5EF4-FFF2-40B4-BE49-F238E27FC236}">
                <a16:creationId xmlns:a16="http://schemas.microsoft.com/office/drawing/2014/main" id="{DEAB8B47-DF86-7C9F-F027-2D4D22B2EA50}"/>
              </a:ext>
            </a:extLst>
          </p:cNvPr>
          <p:cNvSpPr>
            <a:spLocks noGrp="1"/>
          </p:cNvSpPr>
          <p:nvPr>
            <p:ph type="body" sz="quarter" idx="3"/>
          </p:nvPr>
        </p:nvSpPr>
        <p:spPr>
          <a:xfrm>
            <a:off x="4717209" y="4361688"/>
            <a:ext cx="3799332" cy="448056"/>
          </a:xfrm>
        </p:spPr>
        <p:txBody>
          <a:bodyPr rtlCol="0" anchor="b">
            <a:normAutofit/>
          </a:bodyPr>
          <a:lstStyle>
            <a:lvl1pPr marL="0" indent="0">
              <a:buFont typeface="Arial" panose="020B0604020202020204" pitchFamily="34" charset="0"/>
              <a:buNone/>
              <a:defRPr lang="zh-TW" sz="1500" b="0">
                <a:latin typeface="+mj-ea"/>
                <a:ea typeface="+mj-ea"/>
              </a:defRPr>
            </a:lvl1pPr>
            <a:lvl2pPr marL="342900" indent="0">
              <a:buNone/>
              <a:defRPr lang="zh-TW" sz="1500" b="1"/>
            </a:lvl2pPr>
            <a:lvl3pPr marL="685800" indent="0">
              <a:buNone/>
              <a:defRPr lang="zh-TW" sz="1350" b="1"/>
            </a:lvl3pPr>
            <a:lvl4pPr marL="1028700" indent="0">
              <a:buNone/>
              <a:defRPr lang="zh-TW" sz="1200" b="1"/>
            </a:lvl4pPr>
            <a:lvl5pPr marL="1371600" indent="0">
              <a:buNone/>
              <a:defRPr lang="zh-TW" sz="1200" b="1"/>
            </a:lvl5pPr>
            <a:lvl6pPr marL="1714500" indent="0">
              <a:buNone/>
              <a:defRPr lang="zh-TW" sz="1200" b="1"/>
            </a:lvl6pPr>
            <a:lvl7pPr marL="2057400" indent="0">
              <a:buNone/>
              <a:defRPr lang="zh-TW" sz="1200" b="1"/>
            </a:lvl7pPr>
            <a:lvl8pPr marL="2400300" indent="0">
              <a:buNone/>
              <a:defRPr lang="zh-TW" sz="1200" b="1"/>
            </a:lvl8pPr>
            <a:lvl9pPr marL="2743200" indent="0">
              <a:buNone/>
              <a:defRPr lang="zh-TW" sz="1200" b="1"/>
            </a:lvl9pPr>
          </a:lstStyle>
          <a:p>
            <a:pPr lvl="0" rtl="0"/>
            <a:r>
              <a:rPr lang="zh-TW" altLang="en-US"/>
              <a:t>按一下以編輯母片文字樣式</a:t>
            </a:r>
          </a:p>
        </p:txBody>
      </p:sp>
      <p:sp>
        <p:nvSpPr>
          <p:cNvPr id="32" name="內容版面配置區 5">
            <a:extLst>
              <a:ext uri="{FF2B5EF4-FFF2-40B4-BE49-F238E27FC236}">
                <a16:creationId xmlns:a16="http://schemas.microsoft.com/office/drawing/2014/main" id="{9BEB2D80-6263-5794-6A1A-CFF345F7A92E}"/>
              </a:ext>
            </a:extLst>
          </p:cNvPr>
          <p:cNvSpPr>
            <a:spLocks noGrp="1"/>
          </p:cNvSpPr>
          <p:nvPr>
            <p:ph sz="quarter" idx="4"/>
          </p:nvPr>
        </p:nvSpPr>
        <p:spPr>
          <a:xfrm>
            <a:off x="4717209" y="4791456"/>
            <a:ext cx="3799332" cy="1408176"/>
          </a:xfrm>
        </p:spPr>
        <p:txBody>
          <a:bodyPr rtlCol="0">
            <a:normAutofit/>
          </a:bodyPr>
          <a:lstStyle>
            <a:lvl1pPr>
              <a:buClr>
                <a:srgbClr val="73292A"/>
              </a:buClr>
              <a:defRPr lang="zh-TW" sz="1200"/>
            </a:lvl1pPr>
            <a:lvl2pPr>
              <a:buClr>
                <a:srgbClr val="73292A"/>
              </a:buClr>
              <a:defRPr lang="zh-TW" sz="1050"/>
            </a:lvl2pPr>
            <a:lvl3pPr>
              <a:buClr>
                <a:srgbClr val="73292A"/>
              </a:buClr>
              <a:defRPr lang="zh-TW" sz="900"/>
            </a:lvl3pPr>
            <a:lvl4pPr>
              <a:buClr>
                <a:srgbClr val="73292A"/>
              </a:buClr>
              <a:defRPr lang="zh-TW" sz="825"/>
            </a:lvl4pPr>
            <a:lvl5pPr>
              <a:buClr>
                <a:srgbClr val="73292A"/>
              </a:buClr>
              <a:defRPr lang="zh-TW" sz="825"/>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pic>
        <p:nvPicPr>
          <p:cNvPr id="38" name="圖片 37" descr="一群花&#10;&#10;以低可信度自動產生的描述">
            <a:extLst>
              <a:ext uri="{FF2B5EF4-FFF2-40B4-BE49-F238E27FC236}">
                <a16:creationId xmlns:a16="http://schemas.microsoft.com/office/drawing/2014/main" id="{5B08C513-7071-2499-7E9D-CFD5A027C0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764313" y="2260473"/>
            <a:ext cx="933982" cy="2314810"/>
          </a:xfrm>
          <a:prstGeom prst="rect">
            <a:avLst/>
          </a:prstGeom>
        </p:spPr>
      </p:pic>
      <p:sp>
        <p:nvSpPr>
          <p:cNvPr id="34" name="文字版面配置區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349758" y="1426464"/>
            <a:ext cx="2942082" cy="4242816"/>
          </a:xfrm>
        </p:spPr>
        <p:txBody>
          <a:bodyPr rtlCol="0" anchor="ctr">
            <a:normAutofit/>
          </a:bodyPr>
          <a:lstStyle>
            <a:lvl1pPr marL="0" indent="0" algn="ctr">
              <a:spcBef>
                <a:spcPts val="0"/>
              </a:spcBef>
              <a:buNone/>
              <a:defRPr lang="zh-TW" sz="22500">
                <a:solidFill>
                  <a:schemeClr val="bg1"/>
                </a:solidFill>
                <a:latin typeface="+mj-ea"/>
                <a:ea typeface="+mj-ea"/>
              </a:defRPr>
            </a:lvl1pPr>
          </a:lstStyle>
          <a:p>
            <a:pPr lvl="0" rtl="0"/>
            <a:r>
              <a:rPr lang="zh-TW"/>
              <a:t>X</a:t>
            </a:r>
          </a:p>
        </p:txBody>
      </p:sp>
    </p:spTree>
    <p:extLst>
      <p:ext uri="{BB962C8B-B14F-4D97-AF65-F5344CB8AC3E}">
        <p14:creationId xmlns:p14="http://schemas.microsoft.com/office/powerpoint/2010/main" val="4062460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比較">
    <p:bg>
      <p:bgPr>
        <a:solidFill>
          <a:schemeClr val="tx2"/>
        </a:solidFill>
        <a:effectLst/>
      </p:bgPr>
    </p:bg>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88546F5-5752-9595-980A-9978EC65B179}"/>
              </a:ext>
            </a:extLst>
          </p:cNvPr>
          <p:cNvSpPr/>
          <p:nvPr userDrawn="1"/>
        </p:nvSpPr>
        <p:spPr>
          <a:xfrm>
            <a:off x="368760" y="319215"/>
            <a:ext cx="840648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2" name="標題 1">
            <a:extLst>
              <a:ext uri="{FF2B5EF4-FFF2-40B4-BE49-F238E27FC236}">
                <a16:creationId xmlns:a16="http://schemas.microsoft.com/office/drawing/2014/main" id="{5A0D1FF5-7EF8-4250-A259-43050ABBD3B6}"/>
              </a:ext>
            </a:extLst>
          </p:cNvPr>
          <p:cNvSpPr>
            <a:spLocks noGrp="1"/>
          </p:cNvSpPr>
          <p:nvPr>
            <p:ph type="title"/>
          </p:nvPr>
        </p:nvSpPr>
        <p:spPr>
          <a:xfrm>
            <a:off x="629841" y="365126"/>
            <a:ext cx="7886700" cy="1325563"/>
          </a:xfrm>
        </p:spPr>
        <p:txBody>
          <a:bodyPr rtlCol="0"/>
          <a:lstStyle>
            <a:lvl1pPr algn="ctr">
              <a:defRPr lang="zh-TW"/>
            </a:lvl1pPr>
          </a:lstStyle>
          <a:p>
            <a:pPr rtl="0"/>
            <a:r>
              <a:rPr lang="zh-TW" altLang="en-US"/>
              <a:t>按一下以編輯母片標題樣式</a:t>
            </a:r>
            <a:endParaRPr lang="zh-TW"/>
          </a:p>
        </p:txBody>
      </p:sp>
      <p:sp>
        <p:nvSpPr>
          <p:cNvPr id="3" name="文字預留位置 2">
            <a:extLst>
              <a:ext uri="{FF2B5EF4-FFF2-40B4-BE49-F238E27FC236}">
                <a16:creationId xmlns:a16="http://schemas.microsoft.com/office/drawing/2014/main" id="{673DC3A9-D4E6-42CF-91A8-F267C7C66CCB}"/>
              </a:ext>
            </a:extLst>
          </p:cNvPr>
          <p:cNvSpPr>
            <a:spLocks noGrp="1"/>
          </p:cNvSpPr>
          <p:nvPr>
            <p:ph type="body" idx="1"/>
          </p:nvPr>
        </p:nvSpPr>
        <p:spPr>
          <a:xfrm>
            <a:off x="843534" y="2161564"/>
            <a:ext cx="2400300" cy="427797"/>
          </a:xfrm>
        </p:spPr>
        <p:txBody>
          <a:bodyPr rtlCol="0" anchor="b">
            <a:normAutofit/>
          </a:bodyPr>
          <a:lstStyle>
            <a:lvl1pPr marL="0" indent="0">
              <a:buNone/>
              <a:defRPr lang="zh-TW" sz="1500" b="0">
                <a:latin typeface="+mj-ea"/>
                <a:ea typeface="+mj-ea"/>
              </a:defRPr>
            </a:lvl1pPr>
            <a:lvl2pPr marL="342900" indent="0">
              <a:buNone/>
              <a:defRPr lang="zh-TW" sz="1500" b="1"/>
            </a:lvl2pPr>
            <a:lvl3pPr marL="685800" indent="0">
              <a:buNone/>
              <a:defRPr lang="zh-TW" sz="1350" b="1"/>
            </a:lvl3pPr>
            <a:lvl4pPr marL="1028700" indent="0">
              <a:buNone/>
              <a:defRPr lang="zh-TW" sz="1200" b="1"/>
            </a:lvl4pPr>
            <a:lvl5pPr marL="1371600" indent="0">
              <a:buNone/>
              <a:defRPr lang="zh-TW" sz="1200" b="1"/>
            </a:lvl5pPr>
            <a:lvl6pPr marL="1714500" indent="0">
              <a:buNone/>
              <a:defRPr lang="zh-TW" sz="1200" b="1"/>
            </a:lvl6pPr>
            <a:lvl7pPr marL="2057400" indent="0">
              <a:buNone/>
              <a:defRPr lang="zh-TW" sz="1200" b="1"/>
            </a:lvl7pPr>
            <a:lvl8pPr marL="2400300" indent="0">
              <a:buNone/>
              <a:defRPr lang="zh-TW" sz="1200" b="1"/>
            </a:lvl8pPr>
            <a:lvl9pPr marL="2743200" indent="0">
              <a:buNone/>
              <a:defRPr lang="zh-TW" sz="1200" b="1"/>
            </a:lvl9pPr>
          </a:lstStyle>
          <a:p>
            <a:pPr lvl="0" rtl="0"/>
            <a:r>
              <a:rPr lang="zh-TW" altLang="en-US"/>
              <a:t>按一下以編輯母片文字樣式</a:t>
            </a:r>
          </a:p>
        </p:txBody>
      </p:sp>
      <p:sp>
        <p:nvSpPr>
          <p:cNvPr id="4" name="內容預留位置 3">
            <a:extLst>
              <a:ext uri="{FF2B5EF4-FFF2-40B4-BE49-F238E27FC236}">
                <a16:creationId xmlns:a16="http://schemas.microsoft.com/office/drawing/2014/main" id="{C752CCA9-53A3-4DA5-AD45-C2A2C12A3A6A}"/>
              </a:ext>
            </a:extLst>
          </p:cNvPr>
          <p:cNvSpPr>
            <a:spLocks noGrp="1"/>
          </p:cNvSpPr>
          <p:nvPr>
            <p:ph sz="half" idx="2"/>
          </p:nvPr>
        </p:nvSpPr>
        <p:spPr>
          <a:xfrm>
            <a:off x="843534" y="2629117"/>
            <a:ext cx="2400300" cy="3320861"/>
          </a:xfrm>
        </p:spPr>
        <p:txBody>
          <a:bodyPr rtlCol="0">
            <a:normAutofit/>
          </a:bodyPr>
          <a:lstStyle>
            <a:lvl1pPr marL="171450" indent="-171450">
              <a:buClr>
                <a:srgbClr val="73292A"/>
              </a:buClr>
              <a:buFont typeface="Arial" panose="020B0604020202020204" pitchFamily="34" charset="0"/>
              <a:buChar char="•"/>
              <a:defRPr lang="zh-TW" sz="1200"/>
            </a:lvl1pPr>
            <a:lvl2pPr marL="514350" indent="-171450">
              <a:buClr>
                <a:srgbClr val="73292A"/>
              </a:buClr>
              <a:buFont typeface="Arial" panose="020B0604020202020204" pitchFamily="34" charset="0"/>
              <a:buChar char="•"/>
              <a:defRPr lang="zh-TW" sz="1050"/>
            </a:lvl2pPr>
            <a:lvl3pPr marL="857250" indent="-171450">
              <a:buClr>
                <a:srgbClr val="73292A"/>
              </a:buClr>
              <a:buFont typeface="Arial" panose="020B0604020202020204" pitchFamily="34" charset="0"/>
              <a:buChar char="•"/>
              <a:defRPr lang="zh-TW" sz="900"/>
            </a:lvl3pPr>
            <a:lvl4pPr marL="1200150" indent="-171450">
              <a:buClr>
                <a:srgbClr val="73292A"/>
              </a:buClr>
              <a:buFont typeface="Arial" panose="020B0604020202020204" pitchFamily="34" charset="0"/>
              <a:buChar char="•"/>
              <a:defRPr lang="zh-TW" sz="825"/>
            </a:lvl4pPr>
            <a:lvl5pPr marL="1543050" indent="-171450">
              <a:buClr>
                <a:srgbClr val="73292A"/>
              </a:buClr>
              <a:buFont typeface="Arial" panose="020B0604020202020204" pitchFamily="34" charset="0"/>
              <a:buChar char="•"/>
              <a:defRPr lang="zh-TW" sz="825"/>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5" name="文字預留位置 4">
            <a:extLst>
              <a:ext uri="{FF2B5EF4-FFF2-40B4-BE49-F238E27FC236}">
                <a16:creationId xmlns:a16="http://schemas.microsoft.com/office/drawing/2014/main" id="{2100C9C6-BD61-4D2C-9146-FB785BAE4FF3}"/>
              </a:ext>
            </a:extLst>
          </p:cNvPr>
          <p:cNvSpPr>
            <a:spLocks noGrp="1"/>
          </p:cNvSpPr>
          <p:nvPr>
            <p:ph type="body" sz="quarter" idx="3"/>
          </p:nvPr>
        </p:nvSpPr>
        <p:spPr>
          <a:xfrm>
            <a:off x="3374136" y="2161564"/>
            <a:ext cx="2400300" cy="427797"/>
          </a:xfrm>
        </p:spPr>
        <p:txBody>
          <a:bodyPr rtlCol="0" anchor="b">
            <a:normAutofit/>
          </a:bodyPr>
          <a:lstStyle>
            <a:lvl1pPr marL="0" indent="0">
              <a:buNone/>
              <a:defRPr lang="zh-TW" sz="1500" b="0">
                <a:latin typeface="+mj-ea"/>
                <a:ea typeface="+mj-ea"/>
              </a:defRPr>
            </a:lvl1pPr>
            <a:lvl2pPr marL="342900" indent="0">
              <a:buNone/>
              <a:defRPr lang="zh-TW" sz="1500" b="1"/>
            </a:lvl2pPr>
            <a:lvl3pPr marL="685800" indent="0">
              <a:buNone/>
              <a:defRPr lang="zh-TW" sz="1350" b="1"/>
            </a:lvl3pPr>
            <a:lvl4pPr marL="1028700" indent="0">
              <a:buNone/>
              <a:defRPr lang="zh-TW" sz="1200" b="1"/>
            </a:lvl4pPr>
            <a:lvl5pPr marL="1371600" indent="0">
              <a:buNone/>
              <a:defRPr lang="zh-TW" sz="1200" b="1"/>
            </a:lvl5pPr>
            <a:lvl6pPr marL="1714500" indent="0">
              <a:buNone/>
              <a:defRPr lang="zh-TW" sz="1200" b="1"/>
            </a:lvl6pPr>
            <a:lvl7pPr marL="2057400" indent="0">
              <a:buNone/>
              <a:defRPr lang="zh-TW" sz="1200" b="1"/>
            </a:lvl7pPr>
            <a:lvl8pPr marL="2400300" indent="0">
              <a:buNone/>
              <a:defRPr lang="zh-TW" sz="1200" b="1"/>
            </a:lvl8pPr>
            <a:lvl9pPr marL="2743200" indent="0">
              <a:buNone/>
              <a:defRPr lang="zh-TW" sz="1200" b="1"/>
            </a:lvl9pPr>
          </a:lstStyle>
          <a:p>
            <a:pPr lvl="0" rtl="0"/>
            <a:r>
              <a:rPr lang="zh-TW" altLang="en-US"/>
              <a:t>按一下以編輯母片文字樣式</a:t>
            </a:r>
          </a:p>
        </p:txBody>
      </p:sp>
      <p:sp>
        <p:nvSpPr>
          <p:cNvPr id="6" name="內容預留位置 5">
            <a:extLst>
              <a:ext uri="{FF2B5EF4-FFF2-40B4-BE49-F238E27FC236}">
                <a16:creationId xmlns:a16="http://schemas.microsoft.com/office/drawing/2014/main" id="{E2E342EE-68BB-484D-98C3-48A7847549D4}"/>
              </a:ext>
            </a:extLst>
          </p:cNvPr>
          <p:cNvSpPr>
            <a:spLocks noGrp="1"/>
          </p:cNvSpPr>
          <p:nvPr>
            <p:ph sz="quarter" idx="4"/>
          </p:nvPr>
        </p:nvSpPr>
        <p:spPr>
          <a:xfrm>
            <a:off x="3374136" y="2629117"/>
            <a:ext cx="2400300" cy="3320861"/>
          </a:xfrm>
        </p:spPr>
        <p:txBody>
          <a:bodyPr rtlCol="0">
            <a:normAutofit/>
          </a:bodyPr>
          <a:lstStyle>
            <a:lvl1pPr>
              <a:buClr>
                <a:srgbClr val="73292A"/>
              </a:buClr>
              <a:defRPr lang="zh-TW" sz="1200"/>
            </a:lvl1pPr>
            <a:lvl2pPr>
              <a:buClr>
                <a:srgbClr val="73292A"/>
              </a:buClr>
              <a:defRPr lang="zh-TW" sz="1050"/>
            </a:lvl2pPr>
            <a:lvl3pPr>
              <a:buClr>
                <a:srgbClr val="73292A"/>
              </a:buClr>
              <a:defRPr lang="zh-TW" sz="900"/>
            </a:lvl3pPr>
            <a:lvl4pPr>
              <a:buClr>
                <a:srgbClr val="73292A"/>
              </a:buClr>
              <a:defRPr lang="zh-TW" sz="825"/>
            </a:lvl4pPr>
            <a:lvl5pPr>
              <a:buClr>
                <a:srgbClr val="73292A"/>
              </a:buClr>
              <a:defRPr lang="zh-TW" sz="825"/>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8" name="頁尾版面配置區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zh-TW"/>
            </a:defPPr>
          </a:lstStyle>
          <a:p>
            <a:pPr rtl="0"/>
            <a:endParaRPr lang="zh-TW" dirty="0"/>
          </a:p>
        </p:txBody>
      </p:sp>
      <p:sp>
        <p:nvSpPr>
          <p:cNvPr id="9" name="投影片編號版面配置區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
        <p:nvSpPr>
          <p:cNvPr id="15" name="文字預留位置 4">
            <a:extLst>
              <a:ext uri="{FF2B5EF4-FFF2-40B4-BE49-F238E27FC236}">
                <a16:creationId xmlns:a16="http://schemas.microsoft.com/office/drawing/2014/main" id="{F270D939-D128-D431-82CE-9C15D5A7AA9A}"/>
              </a:ext>
            </a:extLst>
          </p:cNvPr>
          <p:cNvSpPr>
            <a:spLocks noGrp="1"/>
          </p:cNvSpPr>
          <p:nvPr>
            <p:ph type="body" sz="quarter" idx="13"/>
          </p:nvPr>
        </p:nvSpPr>
        <p:spPr>
          <a:xfrm>
            <a:off x="5932170" y="2161564"/>
            <a:ext cx="2400300" cy="427797"/>
          </a:xfrm>
        </p:spPr>
        <p:txBody>
          <a:bodyPr rtlCol="0" anchor="b">
            <a:normAutofit/>
          </a:bodyPr>
          <a:lstStyle>
            <a:lvl1pPr marL="0" indent="0">
              <a:buNone/>
              <a:defRPr lang="zh-TW" sz="1500" b="0">
                <a:latin typeface="+mj-ea"/>
                <a:ea typeface="+mj-ea"/>
              </a:defRPr>
            </a:lvl1pPr>
            <a:lvl2pPr marL="342900" indent="0">
              <a:buNone/>
              <a:defRPr lang="zh-TW" sz="1500" b="1"/>
            </a:lvl2pPr>
            <a:lvl3pPr marL="685800" indent="0">
              <a:buNone/>
              <a:defRPr lang="zh-TW" sz="1350" b="1"/>
            </a:lvl3pPr>
            <a:lvl4pPr marL="1028700" indent="0">
              <a:buNone/>
              <a:defRPr lang="zh-TW" sz="1200" b="1"/>
            </a:lvl4pPr>
            <a:lvl5pPr marL="1371600" indent="0">
              <a:buNone/>
              <a:defRPr lang="zh-TW" sz="1200" b="1"/>
            </a:lvl5pPr>
            <a:lvl6pPr marL="1714500" indent="0">
              <a:buNone/>
              <a:defRPr lang="zh-TW" sz="1200" b="1"/>
            </a:lvl6pPr>
            <a:lvl7pPr marL="2057400" indent="0">
              <a:buNone/>
              <a:defRPr lang="zh-TW" sz="1200" b="1"/>
            </a:lvl7pPr>
            <a:lvl8pPr marL="2400300" indent="0">
              <a:buNone/>
              <a:defRPr lang="zh-TW" sz="1200" b="1"/>
            </a:lvl8pPr>
            <a:lvl9pPr marL="2743200" indent="0">
              <a:buNone/>
              <a:defRPr lang="zh-TW" sz="1200" b="1"/>
            </a:lvl9pPr>
          </a:lstStyle>
          <a:p>
            <a:pPr lvl="0" rtl="0"/>
            <a:r>
              <a:rPr lang="zh-TW" altLang="en-US"/>
              <a:t>按一下以編輯母片文字樣式</a:t>
            </a:r>
          </a:p>
        </p:txBody>
      </p:sp>
      <p:sp>
        <p:nvSpPr>
          <p:cNvPr id="16" name="內容預留位置 5">
            <a:extLst>
              <a:ext uri="{FF2B5EF4-FFF2-40B4-BE49-F238E27FC236}">
                <a16:creationId xmlns:a16="http://schemas.microsoft.com/office/drawing/2014/main" id="{4AAE69C6-BB37-BC70-8424-BC928D19C91A}"/>
              </a:ext>
            </a:extLst>
          </p:cNvPr>
          <p:cNvSpPr>
            <a:spLocks noGrp="1"/>
          </p:cNvSpPr>
          <p:nvPr>
            <p:ph sz="quarter" idx="14"/>
          </p:nvPr>
        </p:nvSpPr>
        <p:spPr>
          <a:xfrm>
            <a:off x="5932170" y="2629117"/>
            <a:ext cx="2400300" cy="3320861"/>
          </a:xfrm>
        </p:spPr>
        <p:txBody>
          <a:bodyPr rtlCol="0">
            <a:normAutofit/>
          </a:bodyPr>
          <a:lstStyle>
            <a:lvl1pPr>
              <a:buClr>
                <a:srgbClr val="73292A"/>
              </a:buClr>
              <a:defRPr lang="zh-TW" sz="1200"/>
            </a:lvl1pPr>
            <a:lvl2pPr>
              <a:buClr>
                <a:srgbClr val="73292A"/>
              </a:buClr>
              <a:defRPr lang="zh-TW" sz="1050"/>
            </a:lvl2pPr>
            <a:lvl3pPr>
              <a:buClr>
                <a:srgbClr val="73292A"/>
              </a:buClr>
              <a:defRPr lang="zh-TW" sz="900"/>
            </a:lvl3pPr>
            <a:lvl4pPr>
              <a:buClr>
                <a:srgbClr val="73292A"/>
              </a:buClr>
              <a:defRPr lang="zh-TW" sz="825"/>
            </a:lvl4pPr>
            <a:lvl5pPr>
              <a:buClr>
                <a:srgbClr val="73292A"/>
              </a:buClr>
              <a:defRPr lang="zh-TW" sz="825"/>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Tree>
    <p:extLst>
      <p:ext uri="{BB962C8B-B14F-4D97-AF65-F5344CB8AC3E}">
        <p14:creationId xmlns:p14="http://schemas.microsoft.com/office/powerpoint/2010/main" val="3169908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自訂版面配置">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E64BBC1B-7DD9-DA00-15CC-B446DA472005}"/>
              </a:ext>
            </a:extLst>
          </p:cNvPr>
          <p:cNvSpPr/>
          <p:nvPr userDrawn="1"/>
        </p:nvSpPr>
        <p:spPr>
          <a:xfrm>
            <a:off x="0" y="1"/>
            <a:ext cx="9144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14" name="矩形 13">
            <a:extLst>
              <a:ext uri="{FF2B5EF4-FFF2-40B4-BE49-F238E27FC236}">
                <a16:creationId xmlns:a16="http://schemas.microsoft.com/office/drawing/2014/main" id="{7A7568A0-F819-551E-4780-20A651246990}"/>
              </a:ext>
            </a:extLst>
          </p:cNvPr>
          <p:cNvSpPr/>
          <p:nvPr userDrawn="1"/>
        </p:nvSpPr>
        <p:spPr>
          <a:xfrm>
            <a:off x="768096" y="2162946"/>
            <a:ext cx="7728204"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16" name="矩形 15">
            <a:extLst>
              <a:ext uri="{FF2B5EF4-FFF2-40B4-BE49-F238E27FC236}">
                <a16:creationId xmlns:a16="http://schemas.microsoft.com/office/drawing/2014/main" id="{5711D903-56F9-B09B-0443-A76786804823}"/>
              </a:ext>
            </a:extLst>
          </p:cNvPr>
          <p:cNvSpPr/>
          <p:nvPr userDrawn="1"/>
        </p:nvSpPr>
        <p:spPr>
          <a:xfrm>
            <a:off x="848742" y="2264500"/>
            <a:ext cx="2689162"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2" name="標題 1">
            <a:extLst>
              <a:ext uri="{FF2B5EF4-FFF2-40B4-BE49-F238E27FC236}">
                <a16:creationId xmlns:a16="http://schemas.microsoft.com/office/drawing/2014/main" id="{D9D91551-9B41-0ACF-0BE6-9D174E6957FD}"/>
              </a:ext>
            </a:extLst>
          </p:cNvPr>
          <p:cNvSpPr>
            <a:spLocks noGrp="1"/>
          </p:cNvSpPr>
          <p:nvPr>
            <p:ph type="title"/>
          </p:nvPr>
        </p:nvSpPr>
        <p:spPr>
          <a:xfrm>
            <a:off x="1104138" y="2889504"/>
            <a:ext cx="2139696" cy="1088136"/>
          </a:xfrm>
        </p:spPr>
        <p:txBody>
          <a:bodyPr rtlCol="0"/>
          <a:lstStyle>
            <a:lvl1pPr algn="ctr">
              <a:defRPr lang="zh-TW"/>
            </a:lvl1pPr>
          </a:lstStyle>
          <a:p>
            <a:pPr rtl="0"/>
            <a:r>
              <a:rPr lang="zh-TW" altLang="en-US" dirty="0"/>
              <a:t>按一下以編輯母片標題樣式</a:t>
            </a:r>
            <a:endParaRPr lang="zh-TW" dirty="0"/>
          </a:p>
        </p:txBody>
      </p:sp>
    </p:spTree>
    <p:extLst>
      <p:ext uri="{BB962C8B-B14F-4D97-AF65-F5344CB8AC3E}">
        <p14:creationId xmlns:p14="http://schemas.microsoft.com/office/powerpoint/2010/main" val="3482466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兩個內容">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ED362110-9E75-C1E6-F3D3-769A27CB658B}"/>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10" name="矩形 9">
            <a:extLst>
              <a:ext uri="{FF2B5EF4-FFF2-40B4-BE49-F238E27FC236}">
                <a16:creationId xmlns:a16="http://schemas.microsoft.com/office/drawing/2014/main" id="{80E61109-4A99-6337-9E7D-6AE0370E2A33}"/>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11" name="圖片 10" descr="包含軟體動物、昆蟲的圖片&#10;&#10;自動產生的描述">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2676" y="1631193"/>
            <a:ext cx="905666" cy="354511"/>
          </a:xfrm>
          <a:prstGeom prst="rect">
            <a:avLst/>
          </a:prstGeom>
        </p:spPr>
      </p:pic>
      <p:sp>
        <p:nvSpPr>
          <p:cNvPr id="12" name="標題 1">
            <a:extLst>
              <a:ext uri="{FF2B5EF4-FFF2-40B4-BE49-F238E27FC236}">
                <a16:creationId xmlns:a16="http://schemas.microsoft.com/office/drawing/2014/main" id="{C48BE494-2D3C-A618-4422-6EA9496986DA}"/>
              </a:ext>
            </a:extLst>
          </p:cNvPr>
          <p:cNvSpPr>
            <a:spLocks noGrp="1"/>
          </p:cNvSpPr>
          <p:nvPr>
            <p:ph type="title"/>
          </p:nvPr>
        </p:nvSpPr>
        <p:spPr>
          <a:xfrm>
            <a:off x="285750" y="381000"/>
            <a:ext cx="8572500" cy="1325563"/>
          </a:xfrm>
        </p:spPr>
        <p:txBody>
          <a:bodyPr rtlCol="0"/>
          <a:lstStyle>
            <a:lvl1pPr algn="ctr">
              <a:defRPr lang="zh-TW"/>
            </a:lvl1pPr>
          </a:lstStyle>
          <a:p>
            <a:pPr rtl="0"/>
            <a:r>
              <a:rPr lang="zh-TW" altLang="en-US"/>
              <a:t>按一下以編輯母片標題樣式</a:t>
            </a:r>
            <a:endParaRPr lang="zh-TW"/>
          </a:p>
        </p:txBody>
      </p:sp>
      <p:sp>
        <p:nvSpPr>
          <p:cNvPr id="3" name="內容預留位置 2">
            <a:extLst>
              <a:ext uri="{FF2B5EF4-FFF2-40B4-BE49-F238E27FC236}">
                <a16:creationId xmlns:a16="http://schemas.microsoft.com/office/drawing/2014/main" id="{56069ADF-8CD9-4E77-BB8D-70D8824C5AE3}"/>
              </a:ext>
            </a:extLst>
          </p:cNvPr>
          <p:cNvSpPr>
            <a:spLocks noGrp="1"/>
          </p:cNvSpPr>
          <p:nvPr>
            <p:ph sz="half" idx="1"/>
          </p:nvPr>
        </p:nvSpPr>
        <p:spPr>
          <a:xfrm>
            <a:off x="628650" y="2628462"/>
            <a:ext cx="3886200" cy="3548501"/>
          </a:xfrm>
        </p:spPr>
        <p:txBody>
          <a:bodyPr rtlCol="0"/>
          <a:lstStyle>
            <a:defPPr>
              <a:defRPr lang="zh-TW"/>
            </a:def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4" name="內容預留位置 3">
            <a:extLst>
              <a:ext uri="{FF2B5EF4-FFF2-40B4-BE49-F238E27FC236}">
                <a16:creationId xmlns:a16="http://schemas.microsoft.com/office/drawing/2014/main" id="{F75F077D-E901-4AA9-B062-1C37FF407BFD}"/>
              </a:ext>
            </a:extLst>
          </p:cNvPr>
          <p:cNvSpPr>
            <a:spLocks noGrp="1"/>
          </p:cNvSpPr>
          <p:nvPr>
            <p:ph sz="half" idx="2"/>
          </p:nvPr>
        </p:nvSpPr>
        <p:spPr>
          <a:xfrm>
            <a:off x="4629150" y="2628462"/>
            <a:ext cx="3886200" cy="3548501"/>
          </a:xfrm>
        </p:spPr>
        <p:txBody>
          <a:bodyPr rtlCol="0"/>
          <a:lstStyle>
            <a:defPPr>
              <a:defRPr lang="zh-TW"/>
            </a:def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5" name="頁尾版面配置區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zh-TW"/>
            </a:defPPr>
          </a:lstStyle>
          <a:p>
            <a:pPr rtl="0"/>
            <a:endParaRPr lang="zh-TW" dirty="0"/>
          </a:p>
        </p:txBody>
      </p:sp>
      <p:sp>
        <p:nvSpPr>
          <p:cNvPr id="8" name="投影片編號版面配置區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zh-TW"/>
            </a:def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3010694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A7DEB86-4C56-EB31-FEEE-EC8AA99FB456}"/>
              </a:ext>
            </a:extLst>
          </p:cNvPr>
          <p:cNvSpPr/>
          <p:nvPr userDrawn="1"/>
        </p:nvSpPr>
        <p:spPr>
          <a:xfrm>
            <a:off x="3511" y="1"/>
            <a:ext cx="9143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sp>
        <p:nvSpPr>
          <p:cNvPr id="6" name="矩形 5">
            <a:extLst>
              <a:ext uri="{FF2B5EF4-FFF2-40B4-BE49-F238E27FC236}">
                <a16:creationId xmlns:a16="http://schemas.microsoft.com/office/drawing/2014/main" id="{F3C19EDA-96E7-C255-DFF9-F36A187EBACD}"/>
              </a:ext>
            </a:extLst>
          </p:cNvPr>
          <p:cNvSpPr/>
          <p:nvPr userDrawn="1"/>
        </p:nvSpPr>
        <p:spPr>
          <a:xfrm>
            <a:off x="755865" y="319216"/>
            <a:ext cx="763929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stStyle>
          <a:p>
            <a:pPr algn="ctr" rtl="0"/>
            <a:endParaRPr lang="zh-TW" sz="1350" dirty="0"/>
          </a:p>
        </p:txBody>
      </p:sp>
      <p:pic>
        <p:nvPicPr>
          <p:cNvPr id="7" name="圖片 6" descr="包含軟體動物、昆蟲的圖片&#10;&#10;自動產生的描述">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22676" y="1631193"/>
            <a:ext cx="905666" cy="354511"/>
          </a:xfrm>
          <a:prstGeom prst="rect">
            <a:avLst/>
          </a:prstGeom>
        </p:spPr>
      </p:pic>
      <p:sp>
        <p:nvSpPr>
          <p:cNvPr id="8" name="標題 1">
            <a:extLst>
              <a:ext uri="{FF2B5EF4-FFF2-40B4-BE49-F238E27FC236}">
                <a16:creationId xmlns:a16="http://schemas.microsoft.com/office/drawing/2014/main" id="{5B38128B-385C-B928-A4A8-BD98929D3DD4}"/>
              </a:ext>
            </a:extLst>
          </p:cNvPr>
          <p:cNvSpPr>
            <a:spLocks noGrp="1"/>
          </p:cNvSpPr>
          <p:nvPr>
            <p:ph type="title"/>
          </p:nvPr>
        </p:nvSpPr>
        <p:spPr>
          <a:xfrm>
            <a:off x="285750" y="381000"/>
            <a:ext cx="8572500" cy="1325563"/>
          </a:xfrm>
        </p:spPr>
        <p:txBody>
          <a:bodyPr rtlCol="0"/>
          <a:lstStyle>
            <a:lvl1pPr algn="ctr">
              <a:defRPr lang="zh-TW"/>
            </a:lvl1pPr>
          </a:lstStyle>
          <a:p>
            <a:pPr rtl="0"/>
            <a:r>
              <a:rPr lang="zh-TW" altLang="en-US"/>
              <a:t>按一下以編輯母片標題樣式</a:t>
            </a:r>
            <a:endParaRPr lang="zh-TW"/>
          </a:p>
        </p:txBody>
      </p:sp>
      <p:sp>
        <p:nvSpPr>
          <p:cNvPr id="4" name="頁尾版面配置區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zh-TW"/>
            </a:defPPr>
          </a:lstStyle>
          <a:p>
            <a:pPr rtl="0"/>
            <a:endParaRPr lang="zh-TW" dirty="0"/>
          </a:p>
        </p:txBody>
      </p:sp>
      <p:sp>
        <p:nvSpPr>
          <p:cNvPr id="5" name="投影片編號版面配置區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Tree>
    <p:extLst>
      <p:ext uri="{BB962C8B-B14F-4D97-AF65-F5344CB8AC3E}">
        <p14:creationId xmlns:p14="http://schemas.microsoft.com/office/powerpoint/2010/main" val="14769475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3" name="頁尾版面配置區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zh-TW"/>
            </a:defPPr>
          </a:lstStyle>
          <a:p>
            <a:pPr rtl="0"/>
            <a:endParaRPr lang="zh-TW" dirty="0"/>
          </a:p>
        </p:txBody>
      </p:sp>
      <p:sp>
        <p:nvSpPr>
          <p:cNvPr id="4" name="投影片編號版面配置區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Tree>
    <p:extLst>
      <p:ext uri="{BB962C8B-B14F-4D97-AF65-F5344CB8AC3E}">
        <p14:creationId xmlns:p14="http://schemas.microsoft.com/office/powerpoint/2010/main" val="2875107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rtlCol="0" anchor="b"/>
          <a:lstStyle>
            <a:lvl1pPr>
              <a:defRPr lang="zh-TW" sz="2400"/>
            </a:lvl1pPr>
          </a:lstStyle>
          <a:p>
            <a:pPr rtl="0"/>
            <a:r>
              <a:rPr lang="zh-TW" altLang="en-US"/>
              <a:t>按一下以編輯母片標題樣式</a:t>
            </a:r>
            <a:endParaRPr lang="zh-TW"/>
          </a:p>
        </p:txBody>
      </p:sp>
      <p:sp>
        <p:nvSpPr>
          <p:cNvPr id="3" name="內容預留位置 2">
            <a:extLst>
              <a:ext uri="{FF2B5EF4-FFF2-40B4-BE49-F238E27FC236}">
                <a16:creationId xmlns:a16="http://schemas.microsoft.com/office/drawing/2014/main" id="{4C3F06A0-63CE-4272-B90E-4F20296BFBEB}"/>
              </a:ext>
            </a:extLst>
          </p:cNvPr>
          <p:cNvSpPr>
            <a:spLocks noGrp="1"/>
          </p:cNvSpPr>
          <p:nvPr>
            <p:ph idx="1"/>
          </p:nvPr>
        </p:nvSpPr>
        <p:spPr>
          <a:xfrm>
            <a:off x="3887391" y="987426"/>
            <a:ext cx="4629150" cy="4873625"/>
          </a:xfrm>
        </p:spPr>
        <p:txBody>
          <a:bodyPr rtlCol="0"/>
          <a:lstStyle>
            <a:lvl1pPr>
              <a:defRPr lang="zh-TW" sz="2400"/>
            </a:lvl1pPr>
            <a:lvl2pPr>
              <a:defRPr lang="zh-TW" sz="2100"/>
            </a:lvl2pPr>
            <a:lvl3pPr>
              <a:defRPr lang="zh-TW" sz="1800"/>
            </a:lvl3pPr>
            <a:lvl4pPr>
              <a:defRPr lang="zh-TW" sz="1500"/>
            </a:lvl4pPr>
            <a:lvl5pPr>
              <a:defRPr lang="zh-TW" sz="1500"/>
            </a:lvl5pPr>
            <a:lvl6pPr>
              <a:defRPr lang="zh-TW" sz="1500"/>
            </a:lvl6pPr>
            <a:lvl7pPr>
              <a:defRPr lang="zh-TW" sz="1500"/>
            </a:lvl7pPr>
            <a:lvl8pPr>
              <a:defRPr lang="zh-TW" sz="1500"/>
            </a:lvl8pPr>
            <a:lvl9pPr>
              <a:defRPr lang="zh-TW" sz="15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p>
        </p:txBody>
      </p:sp>
      <p:sp>
        <p:nvSpPr>
          <p:cNvPr id="4" name="文字版面配置區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rtlCol="0"/>
          <a:lstStyle>
            <a:lvl1pPr marL="0" indent="0">
              <a:buNone/>
              <a:defRPr lang="zh-TW" sz="1200"/>
            </a:lvl1pPr>
            <a:lvl2pPr marL="342900" indent="0">
              <a:buNone/>
              <a:defRPr lang="zh-TW" sz="1050"/>
            </a:lvl2pPr>
            <a:lvl3pPr marL="685800" indent="0">
              <a:buNone/>
              <a:defRPr lang="zh-TW" sz="900"/>
            </a:lvl3pPr>
            <a:lvl4pPr marL="1028700" indent="0">
              <a:buNone/>
              <a:defRPr lang="zh-TW" sz="750"/>
            </a:lvl4pPr>
            <a:lvl5pPr marL="1371600" indent="0">
              <a:buNone/>
              <a:defRPr lang="zh-TW" sz="750"/>
            </a:lvl5pPr>
            <a:lvl6pPr marL="1714500" indent="0">
              <a:buNone/>
              <a:defRPr lang="zh-TW" sz="750"/>
            </a:lvl6pPr>
            <a:lvl7pPr marL="2057400" indent="0">
              <a:buNone/>
              <a:defRPr lang="zh-TW" sz="750"/>
            </a:lvl7pPr>
            <a:lvl8pPr marL="2400300" indent="0">
              <a:buNone/>
              <a:defRPr lang="zh-TW" sz="750"/>
            </a:lvl8pPr>
            <a:lvl9pPr marL="2743200" indent="0">
              <a:buNone/>
              <a:defRPr lang="zh-TW" sz="750"/>
            </a:lvl9pPr>
          </a:lstStyle>
          <a:p>
            <a:pPr lvl="0" rtl="0"/>
            <a:r>
              <a:rPr lang="zh-TW" altLang="en-US"/>
              <a:t>按一下以編輯母片文字樣式</a:t>
            </a:r>
          </a:p>
        </p:txBody>
      </p:sp>
      <p:sp>
        <p:nvSpPr>
          <p:cNvPr id="6" name="頁尾版面配置區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zh-TW"/>
            </a:defPPr>
          </a:lstStyle>
          <a:p>
            <a:pPr rtl="0"/>
            <a:endParaRPr lang="zh-TW" dirty="0"/>
          </a:p>
        </p:txBody>
      </p:sp>
      <p:sp>
        <p:nvSpPr>
          <p:cNvPr id="7" name="投影片編號版面配置區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Tree>
    <p:extLst>
      <p:ext uri="{BB962C8B-B14F-4D97-AF65-F5344CB8AC3E}">
        <p14:creationId xmlns:p14="http://schemas.microsoft.com/office/powerpoint/2010/main" val="79920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字版面配置區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a:t>按一下以編輯母片文字樣式</a:t>
            </a:r>
          </a:p>
        </p:txBody>
      </p:sp>
      <p:sp>
        <p:nvSpPr>
          <p:cNvPr id="19" name="日期版面配置區 18"/>
          <p:cNvSpPr>
            <a:spLocks noGrp="1"/>
          </p:cNvSpPr>
          <p:nvPr>
            <p:ph type="dt" sz="half" idx="10"/>
          </p:nvPr>
        </p:nvSpPr>
        <p:spPr/>
        <p:txBody>
          <a:bodyPr/>
          <a:lstStyle/>
          <a:p>
            <a:fld id="{4480F0BD-82AA-4B4D-9EB2-071F41215DA9}" type="datetime1">
              <a:rPr lang="zh-TW" altLang="en-US" smtClean="0"/>
              <a:t>2025/5/26</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6" name="投影片編號版面配置區 15"/>
          <p:cNvSpPr>
            <a:spLocks noGrp="1"/>
          </p:cNvSpPr>
          <p:nvPr>
            <p:ph type="sldNum" sz="quarter" idx="12"/>
          </p:nvPr>
        </p:nvSpPr>
        <p:spPr/>
        <p:txBody>
          <a:bodyPr/>
          <a:lstStyle/>
          <a:p>
            <a:fld id="{DB37B800-3C50-46E9-963D-843F2A7F554F}" type="slidenum">
              <a:rPr lang="zh-TW" altLang="en-US" smtClean="0"/>
              <a:t>‹#›</a:t>
            </a:fld>
            <a:endParaRPr lang="zh-TW" altLang="en-US"/>
          </a:p>
        </p:txBody>
      </p:sp>
      <p:sp>
        <p:nvSpPr>
          <p:cNvPr id="8" name="標題 7"/>
          <p:cNvSpPr>
            <a:spLocks noGrp="1"/>
          </p:cNvSpPr>
          <p:nvPr>
            <p:ph type="title"/>
          </p:nvPr>
        </p:nvSpPr>
        <p:spPr>
          <a:xfrm>
            <a:off x="180475" y="2947085"/>
            <a:ext cx="8686800" cy="1184825"/>
          </a:xfrm>
        </p:spPr>
        <p:txBody>
          <a:bodyPr rtlCol="0" anchor="t"/>
          <a:lstStyle>
            <a:lvl1pPr algn="r">
              <a:defRPr/>
            </a:lvl1pPr>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rtlCol="0" anchor="b"/>
          <a:lstStyle>
            <a:lvl1pPr>
              <a:defRPr lang="zh-TW" sz="2400"/>
            </a:lvl1pPr>
          </a:lstStyle>
          <a:p>
            <a:pPr rtl="0"/>
            <a:r>
              <a:rPr lang="zh-TW" altLang="en-US"/>
              <a:t>按一下以編輯母片標題樣式</a:t>
            </a:r>
            <a:endParaRPr lang="zh-TW"/>
          </a:p>
        </p:txBody>
      </p:sp>
      <p:sp>
        <p:nvSpPr>
          <p:cNvPr id="3" name="圖片預留位置 2">
            <a:extLst>
              <a:ext uri="{FF2B5EF4-FFF2-40B4-BE49-F238E27FC236}">
                <a16:creationId xmlns:a16="http://schemas.microsoft.com/office/drawing/2014/main" id="{08A489A7-7CA6-4CC9-B634-FCB2E102C6B9}"/>
              </a:ext>
            </a:extLst>
          </p:cNvPr>
          <p:cNvSpPr>
            <a:spLocks noGrp="1"/>
          </p:cNvSpPr>
          <p:nvPr>
            <p:ph type="pic" idx="1"/>
          </p:nvPr>
        </p:nvSpPr>
        <p:spPr>
          <a:xfrm>
            <a:off x="3887391" y="987426"/>
            <a:ext cx="4629150" cy="4873625"/>
          </a:xfrm>
        </p:spPr>
        <p:txBody>
          <a:bodyPr rtlCol="0"/>
          <a:lstStyle>
            <a:lvl1pPr marL="0" indent="0">
              <a:buNone/>
              <a:defRPr lang="zh-TW" sz="2400"/>
            </a:lvl1pPr>
            <a:lvl2pPr marL="342900" indent="0">
              <a:buNone/>
              <a:defRPr lang="zh-TW" sz="2100"/>
            </a:lvl2pPr>
            <a:lvl3pPr marL="685800" indent="0">
              <a:buNone/>
              <a:defRPr lang="zh-TW" sz="1800"/>
            </a:lvl3pPr>
            <a:lvl4pPr marL="1028700" indent="0">
              <a:buNone/>
              <a:defRPr lang="zh-TW" sz="1500"/>
            </a:lvl4pPr>
            <a:lvl5pPr marL="1371600" indent="0">
              <a:buNone/>
              <a:defRPr lang="zh-TW" sz="1500"/>
            </a:lvl5pPr>
            <a:lvl6pPr marL="1714500" indent="0">
              <a:buNone/>
              <a:defRPr lang="zh-TW" sz="1500"/>
            </a:lvl6pPr>
            <a:lvl7pPr marL="2057400" indent="0">
              <a:buNone/>
              <a:defRPr lang="zh-TW" sz="1500"/>
            </a:lvl7pPr>
            <a:lvl8pPr marL="2400300" indent="0">
              <a:buNone/>
              <a:defRPr lang="zh-TW" sz="1500"/>
            </a:lvl8pPr>
            <a:lvl9pPr marL="2743200" indent="0">
              <a:buNone/>
              <a:defRPr lang="zh-TW" sz="1500"/>
            </a:lvl9pPr>
          </a:lstStyle>
          <a:p>
            <a:pPr rtl="0"/>
            <a:r>
              <a:rPr lang="zh-TW" altLang="en-US"/>
              <a:t>按一下圖示以新增圖片</a:t>
            </a:r>
            <a:endParaRPr lang="zh-TW" dirty="0"/>
          </a:p>
        </p:txBody>
      </p:sp>
      <p:sp>
        <p:nvSpPr>
          <p:cNvPr id="4" name="文字版面配置區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rtlCol="0"/>
          <a:lstStyle>
            <a:lvl1pPr marL="0" indent="0">
              <a:buNone/>
              <a:defRPr lang="zh-TW" sz="1200"/>
            </a:lvl1pPr>
            <a:lvl2pPr marL="342900" indent="0">
              <a:buNone/>
              <a:defRPr lang="zh-TW" sz="1050"/>
            </a:lvl2pPr>
            <a:lvl3pPr marL="685800" indent="0">
              <a:buNone/>
              <a:defRPr lang="zh-TW" sz="900"/>
            </a:lvl3pPr>
            <a:lvl4pPr marL="1028700" indent="0">
              <a:buNone/>
              <a:defRPr lang="zh-TW" sz="750"/>
            </a:lvl4pPr>
            <a:lvl5pPr marL="1371600" indent="0">
              <a:buNone/>
              <a:defRPr lang="zh-TW" sz="750"/>
            </a:lvl5pPr>
            <a:lvl6pPr marL="1714500" indent="0">
              <a:buNone/>
              <a:defRPr lang="zh-TW" sz="750"/>
            </a:lvl6pPr>
            <a:lvl7pPr marL="2057400" indent="0">
              <a:buNone/>
              <a:defRPr lang="zh-TW" sz="750"/>
            </a:lvl7pPr>
            <a:lvl8pPr marL="2400300" indent="0">
              <a:buNone/>
              <a:defRPr lang="zh-TW" sz="750"/>
            </a:lvl8pPr>
            <a:lvl9pPr marL="2743200" indent="0">
              <a:buNone/>
              <a:defRPr lang="zh-TW" sz="750"/>
            </a:lvl9pPr>
          </a:lstStyle>
          <a:p>
            <a:pPr lvl="0" rtl="0"/>
            <a:r>
              <a:rPr lang="zh-TW" altLang="en-US"/>
              <a:t>按一下以編輯母片文字樣式</a:t>
            </a:r>
          </a:p>
        </p:txBody>
      </p:sp>
      <p:sp>
        <p:nvSpPr>
          <p:cNvPr id="6" name="頁尾版面配置區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zh-TW"/>
            </a:defPPr>
          </a:lstStyle>
          <a:p>
            <a:pPr rtl="0"/>
            <a:endParaRPr lang="zh-TW" dirty="0"/>
          </a:p>
        </p:txBody>
      </p:sp>
      <p:sp>
        <p:nvSpPr>
          <p:cNvPr id="7" name="投影片編號版面配置區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zh-TW"/>
            </a:defPPr>
          </a:lstStyle>
          <a:p>
            <a:pPr rtl="0"/>
            <a:fld id="{294A09A9-5501-47C1-A89A-A340965A2BE2}" type="slidenum">
              <a:rPr lang="zh-TW" smtClean="0"/>
              <a:t>‹#›</a:t>
            </a:fld>
            <a:endParaRPr lang="zh-TW" dirty="0"/>
          </a:p>
        </p:txBody>
      </p:sp>
    </p:spTree>
    <p:extLst>
      <p:ext uri="{BB962C8B-B14F-4D97-AF65-F5344CB8AC3E}">
        <p14:creationId xmlns:p14="http://schemas.microsoft.com/office/powerpoint/2010/main" val="435165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p:spPr>
        <p:txBody>
          <a:bodyPr/>
          <a:lstStyle/>
          <a:p>
            <a:r>
              <a:rPr kumimoji="0" lang="zh-TW" altLang="en-US"/>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1" name="日期版面配置區 20"/>
          <p:cNvSpPr>
            <a:spLocks noGrp="1"/>
          </p:cNvSpPr>
          <p:nvPr>
            <p:ph type="dt" sz="half" idx="10"/>
          </p:nvPr>
        </p:nvSpPr>
        <p:spPr/>
        <p:txBody>
          <a:bodyPr/>
          <a:lstStyle/>
          <a:p>
            <a:fld id="{810E240D-2A0A-4799-A4D7-E8E38D3E8716}" type="datetime1">
              <a:rPr lang="zh-TW" altLang="en-US" smtClean="0"/>
              <a:t>2025/5/26</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p:spPr>
        <p:txBody>
          <a:bodyPr anchor="ctr"/>
          <a:lstStyle>
            <a:lvl1pPr>
              <a:defRPr/>
            </a:lvl1p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0" name="日期版面配置區 9"/>
          <p:cNvSpPr>
            <a:spLocks noGrp="1"/>
          </p:cNvSpPr>
          <p:nvPr>
            <p:ph type="dt" sz="half" idx="10"/>
          </p:nvPr>
        </p:nvSpPr>
        <p:spPr/>
        <p:txBody>
          <a:bodyPr/>
          <a:lstStyle/>
          <a:p>
            <a:fld id="{867D1489-D51C-4B12-AEE6-1707CA271E2A}" type="datetime1">
              <a:rPr lang="zh-TW" altLang="en-US" smtClean="0"/>
              <a:t>2025/5/26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DB37B800-3C50-46E9-963D-843F2A7F554F}" type="slidenum">
              <a:rPr lang="zh-TW" altLang="en-US" smtClean="0"/>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p:spPr>
        <p:txBody>
          <a:bodyPr/>
          <a:lstStyle/>
          <a:p>
            <a:r>
              <a:rPr kumimoji="0" lang="zh-TW" altLang="en-US"/>
              <a:t>按一下以編輯母片標題樣式</a:t>
            </a:r>
            <a:endParaRPr kumimoji="0" lang="en-US"/>
          </a:p>
        </p:txBody>
      </p:sp>
      <p:sp>
        <p:nvSpPr>
          <p:cNvPr id="12" name="日期版面配置區 11"/>
          <p:cNvSpPr>
            <a:spLocks noGrp="1"/>
          </p:cNvSpPr>
          <p:nvPr>
            <p:ph type="dt" sz="half" idx="10"/>
          </p:nvPr>
        </p:nvSpPr>
        <p:spPr/>
        <p:txBody>
          <a:bodyPr/>
          <a:lstStyle/>
          <a:p>
            <a:fld id="{B9EDD7D2-47B6-4EDC-999F-2A08E683DB47}" type="datetime1">
              <a:rPr lang="zh-TW" altLang="en-US" smtClean="0"/>
              <a:t>2025/5/26</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47A6E13C-8713-4FF3-A49F-637FCEF7E089}" type="datetime1">
              <a:rPr lang="zh-TW" altLang="en-US" smtClean="0"/>
              <a:t>2025/5/26</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p:spPr>
        <p:txBody>
          <a:bodyPr anchor="ctr"/>
          <a:lstStyle>
            <a:lvl1pPr algn="l">
              <a:buNone/>
              <a:defRPr sz="2000" b="1"/>
            </a:lvl1pPr>
          </a:lstStyle>
          <a:p>
            <a:r>
              <a:rPr kumimoji="0" lang="zh-TW" altLang="en-US"/>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25" name="日期版面配置區 24"/>
          <p:cNvSpPr>
            <a:spLocks noGrp="1"/>
          </p:cNvSpPr>
          <p:nvPr>
            <p:ph type="dt" sz="half" idx="10"/>
          </p:nvPr>
        </p:nvSpPr>
        <p:spPr/>
        <p:txBody>
          <a:bodyPr/>
          <a:lstStyle/>
          <a:p>
            <a:fld id="{6A0D9E09-CBAD-45C0-8196-840E197114E9}" type="datetime1">
              <a:rPr lang="zh-TW" altLang="en-US" smtClean="0"/>
              <a:t>2025/5/26</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B37B800-3C50-46E9-963D-843F2A7F554F}"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a:t>按一下圖示以新增圖片</a:t>
            </a:r>
            <a:endParaRPr kumimoji="0" lang="en-US" dirty="0"/>
          </a:p>
        </p:txBody>
      </p:sp>
      <p:sp>
        <p:nvSpPr>
          <p:cNvPr id="7" name="日期版面配置區 6"/>
          <p:cNvSpPr>
            <a:spLocks noGrp="1"/>
          </p:cNvSpPr>
          <p:nvPr>
            <p:ph type="dt" sz="half" idx="10"/>
          </p:nvPr>
        </p:nvSpPr>
        <p:spPr/>
        <p:txBody>
          <a:bodyPr/>
          <a:lstStyle/>
          <a:p>
            <a:fld id="{AC2848F4-A851-4B50-9487-F0EFC6DD8D4D}" type="datetime1">
              <a:rPr lang="zh-TW" altLang="en-US" smtClean="0"/>
              <a:t>2025/5/26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B37B800-3C50-46E9-963D-843F2A7F554F}" type="slidenum">
              <a:rPr lang="zh-TW" altLang="en-US" smtClean="0"/>
              <a:t>‹#›</a:t>
            </a:fld>
            <a:endParaRPr lang="zh-TW" altLang="en-US"/>
          </a:p>
        </p:txBody>
      </p:sp>
      <p:sp>
        <p:nvSpPr>
          <p:cNvPr id="17" name="標題 16"/>
          <p:cNvSpPr>
            <a:spLocks noGrp="1"/>
          </p:cNvSpPr>
          <p:nvPr>
            <p:ph type="title"/>
          </p:nvPr>
        </p:nvSpPr>
        <p:spPr>
          <a:xfrm>
            <a:off x="381000" y="4993760"/>
            <a:ext cx="5867400" cy="522288"/>
          </a:xfrm>
        </p:spPr>
        <p:txBody>
          <a:bodyPr anchor="ctr"/>
          <a:lstStyle>
            <a:lvl1pPr algn="l">
              <a:buNone/>
              <a:defRPr sz="2000" b="1"/>
            </a:lvl1pPr>
          </a:lstStyle>
          <a:p>
            <a:r>
              <a:rPr kumimoji="0" lang="zh-TW" altLang="en-US"/>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EFF3FEED-6E2A-4CB9-BC13-853D07610ACB}" type="datetime1">
              <a:rPr lang="zh-TW" altLang="en-US" smtClean="0"/>
              <a:t>2025/5/26</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B37B800-3C50-46E9-963D-843F2A7F554F}" type="slidenum">
              <a:rPr lang="zh-TW" altLang="en-US" smtClean="0"/>
              <a:t>‹#›</a:t>
            </a:fld>
            <a:endParaRPr lang="zh-TW" altLang="en-US"/>
          </a:p>
        </p:txBody>
      </p:sp>
      <p:sp>
        <p:nvSpPr>
          <p:cNvPr id="10" name="標題版面配置區 9"/>
          <p:cNvSpPr>
            <a:spLocks noGrp="1"/>
          </p:cNvSpPr>
          <p:nvPr>
            <p:ph type="title"/>
          </p:nvPr>
        </p:nvSpPr>
        <p:spPr>
          <a:xfrm>
            <a:off x="304800" y="457200"/>
            <a:ext cx="8686800" cy="838200"/>
          </a:xfrm>
          <a:prstGeom prst="rect">
            <a:avLst/>
          </a:prstGeom>
        </p:spPr>
        <p:txBody>
          <a:bodyPr vert="horz" anchor="ctr">
            <a:normAutofit/>
          </a:bodyPr>
          <a:lstStyle/>
          <a:p>
            <a:r>
              <a:rPr kumimoji="0" lang="zh-TW" altLang="en-US"/>
              <a:t>按一下以編輯母片標題樣式</a:t>
            </a:r>
            <a:endParaRPr kumimoji="0" 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198F9AA-2C87-421D-97C1-B4248DFDC2C2}"/>
              </a:ext>
            </a:extLst>
          </p:cNvPr>
          <p:cNvSpPr>
            <a:spLocks noGrp="1"/>
          </p:cNvSpPr>
          <p:nvPr>
            <p:ph type="title"/>
          </p:nvPr>
        </p:nvSpPr>
        <p:spPr>
          <a:xfrm>
            <a:off x="285750" y="381000"/>
            <a:ext cx="8572500" cy="1325563"/>
          </a:xfrm>
          <a:prstGeom prst="rect">
            <a:avLst/>
          </a:prstGeom>
        </p:spPr>
        <p:txBody>
          <a:bodyPr vert="horz" lIns="91440" tIns="45720" rIns="91440" bIns="45720" rtlCol="0" anchor="ctr">
            <a:normAutofit/>
          </a:bodyPr>
          <a:lstStyle>
            <a:defPPr>
              <a:defRPr lang="zh-TW"/>
            </a:defPPr>
          </a:lstStyle>
          <a:p>
            <a:pPr rtl="0"/>
            <a:r>
              <a:rPr lang="zh-TW"/>
              <a:t>按一下以編輯母片標題樣式</a:t>
            </a:r>
          </a:p>
        </p:txBody>
      </p:sp>
      <p:sp>
        <p:nvSpPr>
          <p:cNvPr id="3" name="文字預留位置 2">
            <a:extLst>
              <a:ext uri="{FF2B5EF4-FFF2-40B4-BE49-F238E27FC236}">
                <a16:creationId xmlns:a16="http://schemas.microsoft.com/office/drawing/2014/main" id="{AE98FC63-C8D2-4CE6-A3F1-EE8ED24590C4}"/>
              </a:ext>
            </a:extLst>
          </p:cNvPr>
          <p:cNvSpPr>
            <a:spLocks noGrp="1"/>
          </p:cNvSpPr>
          <p:nvPr>
            <p:ph type="body" idx="1"/>
          </p:nvPr>
        </p:nvSpPr>
        <p:spPr>
          <a:xfrm>
            <a:off x="285750" y="1825625"/>
            <a:ext cx="8572500" cy="4351338"/>
          </a:xfrm>
          <a:prstGeom prst="rect">
            <a:avLst/>
          </a:prstGeom>
        </p:spPr>
        <p:txBody>
          <a:bodyPr vert="horz" lIns="91440" tIns="45720" rIns="91440" bIns="45720" rtlCol="0">
            <a:normAutofit/>
          </a:bodyPr>
          <a:lstStyle>
            <a:defPPr>
              <a:defRPr lang="zh-TW"/>
            </a:defPPr>
          </a:lstStyle>
          <a:p>
            <a:pPr lvl="0" rtl="0"/>
            <a:r>
              <a:rPr lang="zh-TW"/>
              <a:t>按一下以編輯母片文字樣式</a:t>
            </a:r>
          </a:p>
          <a:p>
            <a:pPr lvl="1" rtl="0"/>
            <a:r>
              <a:rPr lang="zh-TW"/>
              <a:t>第二層</a:t>
            </a:r>
          </a:p>
          <a:p>
            <a:pPr lvl="2" rtl="0"/>
            <a:r>
              <a:rPr lang="zh-TW"/>
              <a:t>第三層</a:t>
            </a:r>
          </a:p>
          <a:p>
            <a:pPr lvl="3" rtl="0"/>
            <a:r>
              <a:rPr lang="zh-TW"/>
              <a:t>第四層</a:t>
            </a:r>
          </a:p>
          <a:p>
            <a:pPr lvl="4" rtl="0"/>
            <a:r>
              <a:rPr lang="zh-TW"/>
              <a:t>第五層</a:t>
            </a:r>
          </a:p>
        </p:txBody>
      </p:sp>
      <p:sp>
        <p:nvSpPr>
          <p:cNvPr id="5" name="頁尾版面配置區 4">
            <a:extLst>
              <a:ext uri="{FF2B5EF4-FFF2-40B4-BE49-F238E27FC236}">
                <a16:creationId xmlns:a16="http://schemas.microsoft.com/office/drawing/2014/main" id="{60567522-C3B6-46EB-A361-BEC2510B00CA}"/>
              </a:ext>
            </a:extLst>
          </p:cNvPr>
          <p:cNvSpPr>
            <a:spLocks noGrp="1"/>
          </p:cNvSpPr>
          <p:nvPr>
            <p:ph type="ftr" sz="quarter" idx="3"/>
          </p:nvPr>
        </p:nvSpPr>
        <p:spPr>
          <a:xfrm>
            <a:off x="171450" y="6356351"/>
            <a:ext cx="3086100" cy="365125"/>
          </a:xfrm>
          <a:prstGeom prst="rect">
            <a:avLst/>
          </a:prstGeom>
        </p:spPr>
        <p:txBody>
          <a:bodyPr vert="horz" lIns="91440" tIns="45720" rIns="91440" bIns="45720" rtlCol="0" anchor="ctr"/>
          <a:lstStyle>
            <a:lvl1pPr algn="l">
              <a:defRPr lang="zh-TW" sz="900">
                <a:solidFill>
                  <a:schemeClr val="tx1"/>
                </a:solidFill>
                <a:latin typeface="Microsoft JhengHei UI Light" panose="020F0302020204030204" pitchFamily="34" charset="0"/>
                <a:ea typeface="Microsoft JhengHei UI Light"/>
                <a:cs typeface="Gill Sans Nova Light" panose="020F0302020204030204" pitchFamily="34" charset="0"/>
              </a:defRPr>
            </a:lvl1pPr>
          </a:lstStyle>
          <a:p>
            <a:pPr rtl="0"/>
            <a:endParaRPr lang="zh-TW" dirty="0"/>
          </a:p>
        </p:txBody>
      </p:sp>
      <p:sp>
        <p:nvSpPr>
          <p:cNvPr id="6" name="投影片編號版面配置區 5">
            <a:extLst>
              <a:ext uri="{FF2B5EF4-FFF2-40B4-BE49-F238E27FC236}">
                <a16:creationId xmlns:a16="http://schemas.microsoft.com/office/drawing/2014/main" id="{CDC57CF0-034F-450D-937C-718D5AF1A059}"/>
              </a:ext>
            </a:extLst>
          </p:cNvPr>
          <p:cNvSpPr>
            <a:spLocks noGrp="1"/>
          </p:cNvSpPr>
          <p:nvPr>
            <p:ph type="sldNum" sz="quarter" idx="4"/>
          </p:nvPr>
        </p:nvSpPr>
        <p:spPr>
          <a:xfrm>
            <a:off x="6906006" y="6356351"/>
            <a:ext cx="2057400" cy="365125"/>
          </a:xfrm>
          <a:prstGeom prst="rect">
            <a:avLst/>
          </a:prstGeom>
        </p:spPr>
        <p:txBody>
          <a:bodyPr vert="horz" lIns="91440" tIns="45720" rIns="91440" bIns="45720" rtlCol="0" anchor="ctr"/>
          <a:lstStyle>
            <a:lvl1pPr algn="r">
              <a:defRPr lang="zh-TW" sz="900">
                <a:solidFill>
                  <a:schemeClr val="tx1"/>
                </a:solidFill>
                <a:latin typeface="Microsoft JhengHei UI Light" panose="020F0302020204030204" pitchFamily="34" charset="0"/>
                <a:ea typeface="Microsoft JhengHei UI Light"/>
                <a:cs typeface="Gill Sans Nova Light" panose="020F0302020204030204" pitchFamily="34" charset="0"/>
              </a:defRPr>
            </a:lvl1pPr>
          </a:lstStyle>
          <a:p>
            <a:pPr rtl="0"/>
            <a:fld id="{294A09A9-5501-47C1-A89A-A340965A2BE2}" type="slidenum">
              <a:rPr lang="zh-TW" smtClean="0"/>
              <a:pPr/>
              <a:t>‹#›</a:t>
            </a:fld>
            <a:endParaRPr lang="zh-TW"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ftr="0" dt="0"/>
  <p:txStyles>
    <p:titleStyle>
      <a:lvl1pPr algn="l" defTabSz="914400" rtl="0" eaLnBrk="1" latinLnBrk="0" hangingPunct="1">
        <a:lnSpc>
          <a:spcPct val="90000"/>
        </a:lnSpc>
        <a:spcBef>
          <a:spcPct val="0"/>
        </a:spcBef>
        <a:buNone/>
        <a:defRPr lang="zh-TW" sz="4400" kern="1200">
          <a:solidFill>
            <a:schemeClr val="accent3"/>
          </a:solidFill>
          <a:latin typeface="+mj-ea"/>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zh-TW" sz="2800" kern="1200">
          <a:solidFill>
            <a:schemeClr val="accent3"/>
          </a:solidFill>
          <a:latin typeface="+mn-ea"/>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zh-TW" sz="2400" kern="1200">
          <a:solidFill>
            <a:schemeClr val="accent3"/>
          </a:solidFill>
          <a:latin typeface="+mn-ea"/>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zh-TW" sz="2000" kern="1200">
          <a:solidFill>
            <a:schemeClr val="accent3"/>
          </a:solidFill>
          <a:latin typeface="+mn-ea"/>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zh-TW" sz="1800" kern="1200">
          <a:solidFill>
            <a:schemeClr val="accent3"/>
          </a:solidFill>
          <a:latin typeface="+mn-ea"/>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zh-TW" sz="1800" kern="1200">
          <a:solidFill>
            <a:schemeClr val="accent3"/>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TW" sz="1800" kern="1200">
          <a:solidFill>
            <a:schemeClr val="tx1"/>
          </a:solidFill>
          <a:latin typeface="+mn-ea"/>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TW" sz="1800" kern="1200">
          <a:solidFill>
            <a:schemeClr val="tx1"/>
          </a:solidFill>
          <a:latin typeface="+mn-ea"/>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TW" sz="1800" kern="1200">
          <a:solidFill>
            <a:schemeClr val="tx1"/>
          </a:solidFill>
          <a:latin typeface="+mn-ea"/>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TW" sz="1800" kern="1200">
          <a:solidFill>
            <a:schemeClr val="tx1"/>
          </a:solidFill>
          <a:latin typeface="+mn-ea"/>
          <a:ea typeface="+mn-ea"/>
          <a:cs typeface="+mn-cs"/>
        </a:defRPr>
      </a:lvl9pPr>
    </p:bodyStyle>
    <p:otherStyle>
      <a:defPPr>
        <a:defRPr lang="zh-TW"/>
      </a:defPPr>
      <a:lvl1pPr marL="0" algn="l" defTabSz="914400" rtl="0" eaLnBrk="1" latinLnBrk="0" hangingPunct="1">
        <a:defRPr lang="zh-TW" sz="1800" kern="1200">
          <a:solidFill>
            <a:schemeClr val="tx1"/>
          </a:solidFill>
          <a:latin typeface="+mn-ea"/>
          <a:ea typeface="+mn-ea"/>
          <a:cs typeface="+mn-cs"/>
        </a:defRPr>
      </a:lvl1pPr>
      <a:lvl2pPr marL="457200" algn="l" defTabSz="914400" rtl="0" eaLnBrk="1" latinLnBrk="0" hangingPunct="1">
        <a:defRPr lang="zh-TW" sz="1800" kern="1200">
          <a:solidFill>
            <a:schemeClr val="tx1"/>
          </a:solidFill>
          <a:latin typeface="+mn-ea"/>
          <a:ea typeface="+mn-ea"/>
          <a:cs typeface="+mn-cs"/>
        </a:defRPr>
      </a:lvl2pPr>
      <a:lvl3pPr marL="914400" algn="l" defTabSz="914400" rtl="0" eaLnBrk="1" latinLnBrk="0" hangingPunct="1">
        <a:defRPr lang="zh-TW" sz="1800" kern="1200">
          <a:solidFill>
            <a:schemeClr val="tx1"/>
          </a:solidFill>
          <a:latin typeface="+mn-ea"/>
          <a:ea typeface="+mn-ea"/>
          <a:cs typeface="+mn-cs"/>
        </a:defRPr>
      </a:lvl3pPr>
      <a:lvl4pPr marL="1371600" algn="l" defTabSz="914400" rtl="0" eaLnBrk="1" latinLnBrk="0" hangingPunct="1">
        <a:defRPr lang="zh-TW" sz="1800" kern="1200">
          <a:solidFill>
            <a:schemeClr val="tx1"/>
          </a:solidFill>
          <a:latin typeface="+mn-ea"/>
          <a:ea typeface="+mn-ea"/>
          <a:cs typeface="+mn-cs"/>
        </a:defRPr>
      </a:lvl4pPr>
      <a:lvl5pPr marL="1828800" algn="l" defTabSz="914400" rtl="0" eaLnBrk="1" latinLnBrk="0" hangingPunct="1">
        <a:defRPr lang="zh-TW" sz="1800" kern="1200">
          <a:solidFill>
            <a:schemeClr val="tx1"/>
          </a:solidFill>
          <a:latin typeface="+mn-ea"/>
          <a:ea typeface="+mn-ea"/>
          <a:cs typeface="+mn-cs"/>
        </a:defRPr>
      </a:lvl5pPr>
      <a:lvl6pPr marL="2286000" algn="l" defTabSz="914400" rtl="0" eaLnBrk="1" latinLnBrk="0" hangingPunct="1">
        <a:defRPr lang="zh-TW" sz="1800" kern="1200">
          <a:solidFill>
            <a:schemeClr val="tx1"/>
          </a:solidFill>
          <a:latin typeface="+mn-ea"/>
          <a:ea typeface="+mn-ea"/>
          <a:cs typeface="+mn-cs"/>
        </a:defRPr>
      </a:lvl6pPr>
      <a:lvl7pPr marL="2743200" algn="l" defTabSz="914400" rtl="0" eaLnBrk="1" latinLnBrk="0" hangingPunct="1">
        <a:defRPr lang="zh-TW" sz="1800" kern="1200">
          <a:solidFill>
            <a:schemeClr val="tx1"/>
          </a:solidFill>
          <a:latin typeface="+mn-ea"/>
          <a:ea typeface="+mn-ea"/>
          <a:cs typeface="+mn-cs"/>
        </a:defRPr>
      </a:lvl7pPr>
      <a:lvl8pPr marL="3200400" algn="l" defTabSz="914400" rtl="0" eaLnBrk="1" latinLnBrk="0" hangingPunct="1">
        <a:defRPr lang="zh-TW" sz="1800" kern="1200">
          <a:solidFill>
            <a:schemeClr val="tx1"/>
          </a:solidFill>
          <a:latin typeface="+mn-ea"/>
          <a:ea typeface="+mn-ea"/>
          <a:cs typeface="+mn-cs"/>
        </a:defRPr>
      </a:lvl8pPr>
      <a:lvl9pPr marL="3657600" algn="l" defTabSz="914400" rtl="0" eaLnBrk="1" latinLnBrk="0" hangingPunct="1">
        <a:defRPr lang="zh-TW" sz="1800" kern="1200">
          <a:solidFill>
            <a:schemeClr val="tx1"/>
          </a:solidFill>
          <a:latin typeface="+mn-ea"/>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2880" userDrawn="1">
          <p15:clr>
            <a:srgbClr val="A4A3A4"/>
          </p15:clr>
        </p15:guide>
        <p15:guide id="3" pos="180" userDrawn="1">
          <p15:clr>
            <a:srgbClr val="547EBF"/>
          </p15:clr>
        </p15:guide>
        <p15:guide id="4" orient="horz" pos="240" userDrawn="1">
          <p15:clr>
            <a:srgbClr val="547EBF"/>
          </p15:clr>
        </p15:guide>
        <p15:guide id="5" pos="5580" userDrawn="1">
          <p15:clr>
            <a:srgbClr val="547EBF"/>
          </p15:clr>
        </p15:guide>
        <p15:guide id="6" orient="horz" pos="4080" userDrawn="1">
          <p15:clr>
            <a:srgbClr val="547EBF"/>
          </p15:clr>
        </p15:guide>
        <p15:guide id="7" pos="2970" userDrawn="1">
          <p15:clr>
            <a:srgbClr val="547EBF"/>
          </p15:clr>
        </p15:guide>
        <p15:guide id="8" pos="2790" userDrawn="1">
          <p15:clr>
            <a:srgbClr val="547EBF"/>
          </p15:clr>
        </p15:guide>
        <p15:guide id="9" pos="1584" userDrawn="1">
          <p15:clr>
            <a:srgbClr val="547EBF"/>
          </p15:clr>
        </p15:guide>
        <p15:guide id="10" pos="1386" userDrawn="1">
          <p15:clr>
            <a:srgbClr val="547EBF"/>
          </p15:clr>
        </p15:guide>
        <p15:guide id="11" pos="4176" userDrawn="1">
          <p15:clr>
            <a:srgbClr val="547EBF"/>
          </p15:clr>
        </p15:guide>
        <p15:guide id="12" pos="4374" userDrawn="1">
          <p15:clr>
            <a:srgbClr val="547EBF"/>
          </p15:clr>
        </p15:guide>
        <p15:guide id="13" pos="3726" userDrawn="1">
          <p15:clr>
            <a:srgbClr val="9FCC3B"/>
          </p15:clr>
        </p15:guide>
        <p15:guide id="14" pos="3906" userDrawn="1">
          <p15:clr>
            <a:srgbClr val="9FCC3B"/>
          </p15:clr>
        </p15:guide>
        <p15:guide id="15" pos="2034" userDrawn="1">
          <p15:clr>
            <a:srgbClr val="9FCC3B"/>
          </p15:clr>
        </p15:guide>
        <p15:guide id="16" pos="1854"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svg"/><Relationship Id="rId7" Type="http://schemas.openxmlformats.org/officeDocument/2006/relationships/diagramColors" Target="../diagrams/colors2.xml"/><Relationship Id="rId2" Type="http://schemas.openxmlformats.org/officeDocument/2006/relationships/image" Target="../media/image23.png"/><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31.svg"/><Relationship Id="rId4" Type="http://schemas.openxmlformats.org/officeDocument/2006/relationships/diagramData" Target="../diagrams/data2.xml"/><Relationship Id="rId9" Type="http://schemas.openxmlformats.org/officeDocument/2006/relationships/image" Target="../media/image30.png"/></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CA92E9-30FF-3F23-142F-876538DA9C9A}"/>
              </a:ext>
            </a:extLst>
          </p:cNvPr>
          <p:cNvSpPr>
            <a:spLocks noGrp="1"/>
          </p:cNvSpPr>
          <p:nvPr>
            <p:ph type="ctrTitle"/>
          </p:nvPr>
        </p:nvSpPr>
        <p:spPr>
          <a:xfrm>
            <a:off x="342900" y="1484784"/>
            <a:ext cx="8458200" cy="1944216"/>
          </a:xfrm>
          <a:effectLst/>
        </p:spPr>
        <p:txBody>
          <a:bodyPr>
            <a:noAutofit/>
          </a:bodyPr>
          <a:lstStyle/>
          <a:p>
            <a:pPr algn="ctr"/>
            <a:r>
              <a:rPr lang="zh-TW" altLang="en-US" sz="7200" b="1" dirty="0"/>
              <a:t>憲法與管理哲學</a:t>
            </a:r>
            <a:br>
              <a:rPr lang="zh-TW" altLang="en-US" sz="7200" b="1" dirty="0"/>
            </a:br>
            <a:r>
              <a:rPr lang="zh-TW" altLang="en-US" sz="5400" b="1" dirty="0"/>
              <a:t>專題講座</a:t>
            </a:r>
          </a:p>
        </p:txBody>
      </p:sp>
      <p:sp>
        <p:nvSpPr>
          <p:cNvPr id="3" name="副標題 2">
            <a:extLst>
              <a:ext uri="{FF2B5EF4-FFF2-40B4-BE49-F238E27FC236}">
                <a16:creationId xmlns:a16="http://schemas.microsoft.com/office/drawing/2014/main" id="{D9C66C7E-3F65-40F5-72EF-F39E26252A21}"/>
              </a:ext>
            </a:extLst>
          </p:cNvPr>
          <p:cNvSpPr>
            <a:spLocks noGrp="1"/>
          </p:cNvSpPr>
          <p:nvPr>
            <p:ph type="subTitle" idx="1"/>
          </p:nvPr>
        </p:nvSpPr>
        <p:spPr>
          <a:xfrm>
            <a:off x="3167336" y="4437112"/>
            <a:ext cx="5976664" cy="914400"/>
          </a:xfrm>
        </p:spPr>
        <p:txBody>
          <a:bodyPr anchor="ctr">
            <a:normAutofit fontScale="92500"/>
          </a:bodyPr>
          <a:lstStyle/>
          <a:p>
            <a:r>
              <a:rPr lang="zh-TW" altLang="en-US" sz="4000" b="1" i="0" u="none" strike="noStrike" baseline="0" dirty="0">
                <a:latin typeface="HanWangHeiHeavy"/>
              </a:rPr>
              <a:t>主講人：黃炎東 講座教授</a:t>
            </a:r>
            <a:endParaRPr lang="zh-TW" altLang="en-US" sz="4000" b="1" dirty="0"/>
          </a:p>
        </p:txBody>
      </p:sp>
      <p:sp>
        <p:nvSpPr>
          <p:cNvPr id="4" name="副標題 2">
            <a:extLst>
              <a:ext uri="{FF2B5EF4-FFF2-40B4-BE49-F238E27FC236}">
                <a16:creationId xmlns:a16="http://schemas.microsoft.com/office/drawing/2014/main" id="{1B52DF6E-00B2-8669-AE0F-3425B9609D53}"/>
              </a:ext>
            </a:extLst>
          </p:cNvPr>
          <p:cNvSpPr txBox="1">
            <a:spLocks/>
          </p:cNvSpPr>
          <p:nvPr/>
        </p:nvSpPr>
        <p:spPr>
          <a:xfrm>
            <a:off x="5687616" y="5780112"/>
            <a:ext cx="3456384" cy="914400"/>
          </a:xfrm>
          <a:prstGeom prst="rect">
            <a:avLst/>
          </a:prstGeom>
        </p:spPr>
        <p:txBody>
          <a:bodyPr vert="horz" anchor="ctr">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algn="ctr"/>
            <a:r>
              <a:rPr lang="en-US" altLang="zh-TW" sz="2800" b="1" dirty="0">
                <a:latin typeface="HanWangHeiHeavy"/>
              </a:rPr>
              <a:t>114</a:t>
            </a:r>
            <a:r>
              <a:rPr lang="zh-TW" altLang="en-US" sz="2800" b="1" dirty="0">
                <a:latin typeface="HanWangHeiHeavy"/>
              </a:rPr>
              <a:t>年</a:t>
            </a:r>
            <a:r>
              <a:rPr lang="en-US" altLang="zh-TW" sz="2800" b="1" dirty="0">
                <a:latin typeface="HanWangHeiHeavy"/>
              </a:rPr>
              <a:t>5</a:t>
            </a:r>
            <a:r>
              <a:rPr lang="zh-TW" altLang="en-US" sz="2800" b="1" dirty="0">
                <a:latin typeface="HanWangHeiHeavy"/>
              </a:rPr>
              <a:t>月</a:t>
            </a:r>
            <a:r>
              <a:rPr lang="en-US" altLang="zh-TW" sz="2800" b="1" dirty="0">
                <a:latin typeface="HanWangHeiHeavy"/>
              </a:rPr>
              <a:t>29</a:t>
            </a:r>
            <a:r>
              <a:rPr lang="zh-TW" altLang="en-US" sz="2800" b="1" dirty="0">
                <a:latin typeface="HanWangHeiHeavy"/>
              </a:rPr>
              <a:t>日</a:t>
            </a:r>
            <a:endParaRPr lang="zh-TW" altLang="en-US" sz="2800" b="1" dirty="0"/>
          </a:p>
        </p:txBody>
      </p:sp>
    </p:spTree>
    <p:extLst>
      <p:ext uri="{BB962C8B-B14F-4D97-AF65-F5344CB8AC3E}">
        <p14:creationId xmlns:p14="http://schemas.microsoft.com/office/powerpoint/2010/main" val="3982902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1152128"/>
          </a:xfrm>
        </p:spPr>
        <p:txBody>
          <a:bodyPr>
            <a:normAutofit/>
          </a:bodyPr>
          <a:lstStyle/>
          <a:p>
            <a:r>
              <a:rPr lang="zh-TW" altLang="en-US" dirty="0">
                <a:solidFill>
                  <a:schemeClr val="tx1"/>
                </a:solidFill>
                <a:latin typeface="標楷體" pitchFamily="65" charset="-120"/>
                <a:ea typeface="標楷體" pitchFamily="65" charset="-120"/>
              </a:rPr>
              <a:t>貳、世界各國憲法中央政府體制的特色</a:t>
            </a:r>
          </a:p>
        </p:txBody>
      </p:sp>
      <p:sp>
        <p:nvSpPr>
          <p:cNvPr id="3" name="副標題 2"/>
          <p:cNvSpPr>
            <a:spLocks noGrp="1"/>
          </p:cNvSpPr>
          <p:nvPr>
            <p:ph type="subTitle" idx="1"/>
          </p:nvPr>
        </p:nvSpPr>
        <p:spPr>
          <a:xfrm>
            <a:off x="251520" y="1340768"/>
            <a:ext cx="8712968" cy="3960440"/>
          </a:xfrm>
        </p:spPr>
        <p:txBody>
          <a:bodyPr>
            <a:normAutofit/>
          </a:bodyPr>
          <a:lstStyle/>
          <a:p>
            <a:r>
              <a:rPr lang="zh-TW" altLang="en-US" sz="4500" b="1" dirty="0"/>
              <a:t>二、內閣制</a:t>
            </a:r>
            <a:endParaRPr lang="en-US" altLang="zh-TW" sz="4500" b="1" dirty="0"/>
          </a:p>
          <a:p>
            <a:pPr marL="342900" indent="-342900">
              <a:buFont typeface="Wingdings" pitchFamily="2" charset="2"/>
              <a:buChar char="Ø"/>
            </a:pPr>
            <a:r>
              <a:rPr lang="zh-TW" altLang="en-US" sz="3600" b="1" dirty="0"/>
              <a:t>採內閣制的國家</a:t>
            </a:r>
            <a:endParaRPr lang="en-US" altLang="zh-TW" sz="3600" b="1" dirty="0"/>
          </a:p>
          <a:p>
            <a:pPr marL="342900" indent="-342900">
              <a:buFont typeface="Wingdings" pitchFamily="2" charset="2"/>
              <a:buChar char="Ø"/>
            </a:pPr>
            <a:r>
              <a:rPr lang="zh-TW" altLang="en-US" sz="3600" dirty="0"/>
              <a:t>世界上的國家組成型態大致可分為君主國及共和國兩種，採內閣制的國家大約有</a:t>
            </a:r>
            <a:r>
              <a:rPr lang="en-US" altLang="zh-TW" sz="3600" dirty="0"/>
              <a:t>61</a:t>
            </a:r>
            <a:r>
              <a:rPr lang="zh-TW" altLang="en-US" sz="3600" dirty="0"/>
              <a:t>個，其中君主國部分以英國為首有</a:t>
            </a:r>
            <a:r>
              <a:rPr lang="en-US" altLang="zh-TW" sz="3600" dirty="0"/>
              <a:t>39</a:t>
            </a:r>
            <a:r>
              <a:rPr lang="zh-TW" altLang="en-US" sz="3600" dirty="0"/>
              <a:t>個，共和國部分以美國為首有</a:t>
            </a:r>
            <a:r>
              <a:rPr lang="en-US" altLang="zh-TW" sz="3600" dirty="0"/>
              <a:t>22</a:t>
            </a:r>
            <a:r>
              <a:rPr lang="zh-TW" altLang="en-US" sz="3600" dirty="0"/>
              <a:t>個。</a:t>
            </a:r>
            <a:endParaRPr lang="en-US" altLang="zh-TW" sz="3600" dirty="0"/>
          </a:p>
        </p:txBody>
      </p:sp>
    </p:spTree>
    <p:extLst>
      <p:ext uri="{BB962C8B-B14F-4D97-AF65-F5344CB8AC3E}">
        <p14:creationId xmlns:p14="http://schemas.microsoft.com/office/powerpoint/2010/main" val="254300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1152128"/>
          </a:xfrm>
        </p:spPr>
        <p:txBody>
          <a:bodyPr>
            <a:normAutofit/>
          </a:bodyPr>
          <a:lstStyle/>
          <a:p>
            <a:r>
              <a:rPr lang="zh-TW" altLang="en-US" dirty="0">
                <a:solidFill>
                  <a:schemeClr val="tx1"/>
                </a:solidFill>
                <a:latin typeface="標楷體" pitchFamily="65" charset="-120"/>
                <a:ea typeface="標楷體" pitchFamily="65" charset="-120"/>
              </a:rPr>
              <a:t>貳、世界各國憲法中央政府體制的特色</a:t>
            </a:r>
          </a:p>
        </p:txBody>
      </p:sp>
      <p:sp>
        <p:nvSpPr>
          <p:cNvPr id="3" name="副標題 2"/>
          <p:cNvSpPr>
            <a:spLocks noGrp="1"/>
          </p:cNvSpPr>
          <p:nvPr>
            <p:ph type="subTitle" idx="1"/>
          </p:nvPr>
        </p:nvSpPr>
        <p:spPr>
          <a:xfrm>
            <a:off x="251520" y="1268760"/>
            <a:ext cx="8712968" cy="5256584"/>
          </a:xfrm>
        </p:spPr>
        <p:txBody>
          <a:bodyPr>
            <a:normAutofit fontScale="92500" lnSpcReduction="20000"/>
          </a:bodyPr>
          <a:lstStyle/>
          <a:p>
            <a:r>
              <a:rPr lang="zh-TW" altLang="en-US" sz="4900" b="1" dirty="0"/>
              <a:t>二、內閣制</a:t>
            </a:r>
            <a:endParaRPr lang="en-US" altLang="zh-TW" sz="4900" b="1" dirty="0"/>
          </a:p>
          <a:p>
            <a:pPr marL="342900" indent="-342900">
              <a:buFont typeface="Wingdings" pitchFamily="2" charset="2"/>
              <a:buChar char="Ø"/>
            </a:pPr>
            <a:r>
              <a:rPr lang="zh-TW" altLang="en-US" sz="4100" b="1" dirty="0"/>
              <a:t>內閣制的特色</a:t>
            </a:r>
            <a:endParaRPr lang="en-US" altLang="zh-TW" sz="4100" b="1" dirty="0"/>
          </a:p>
          <a:p>
            <a:pPr marL="342900" indent="-342900">
              <a:buFont typeface="Wingdings" pitchFamily="2" charset="2"/>
              <a:buChar char="Ø"/>
            </a:pPr>
            <a:r>
              <a:rPr lang="zh-TW" altLang="en-US" sz="4100" dirty="0"/>
              <a:t>國家元首並不負責實際政治責任，所有國家政策與行為都由內閣直接對國會負責。尤其在兩院制的國家，通常內閣是對有顯著之國民代表性格之眾議院負責，以間接的對全國選民負責為最大特徵。行政權與立法權是緊密的連結在一起，並保持兩者之調和為目的。</a:t>
            </a:r>
            <a:endParaRPr lang="en-US" altLang="zh-TW" sz="4100" dirty="0"/>
          </a:p>
        </p:txBody>
      </p:sp>
    </p:spTree>
    <p:extLst>
      <p:ext uri="{BB962C8B-B14F-4D97-AF65-F5344CB8AC3E}">
        <p14:creationId xmlns:p14="http://schemas.microsoft.com/office/powerpoint/2010/main" val="273103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1152128"/>
          </a:xfrm>
        </p:spPr>
        <p:txBody>
          <a:bodyPr>
            <a:normAutofit/>
          </a:bodyPr>
          <a:lstStyle/>
          <a:p>
            <a:r>
              <a:rPr lang="zh-TW" altLang="en-US" dirty="0">
                <a:solidFill>
                  <a:schemeClr val="tx1"/>
                </a:solidFill>
                <a:latin typeface="標楷體" pitchFamily="65" charset="-120"/>
                <a:ea typeface="標楷體" pitchFamily="65" charset="-120"/>
              </a:rPr>
              <a:t>貳、世界各國憲法中央政府體制的特色</a:t>
            </a:r>
          </a:p>
        </p:txBody>
      </p:sp>
      <p:sp>
        <p:nvSpPr>
          <p:cNvPr id="3" name="副標題 2"/>
          <p:cNvSpPr>
            <a:spLocks noGrp="1"/>
          </p:cNvSpPr>
          <p:nvPr>
            <p:ph type="subTitle" idx="1"/>
          </p:nvPr>
        </p:nvSpPr>
        <p:spPr>
          <a:xfrm>
            <a:off x="251520" y="1270733"/>
            <a:ext cx="8712968" cy="5040560"/>
          </a:xfrm>
        </p:spPr>
        <p:txBody>
          <a:bodyPr>
            <a:normAutofit/>
          </a:bodyPr>
          <a:lstStyle/>
          <a:p>
            <a:r>
              <a:rPr lang="zh-TW" altLang="en-US" sz="4900" b="1" dirty="0"/>
              <a:t>三、雙首長制</a:t>
            </a:r>
            <a:endParaRPr lang="en-US" altLang="zh-TW" sz="4900" b="1" dirty="0"/>
          </a:p>
          <a:p>
            <a:pPr marL="571500" indent="-571500">
              <a:buFont typeface="Wingdings" panose="05000000000000000000" pitchFamily="2" charset="2"/>
              <a:buChar char="Ø"/>
            </a:pPr>
            <a:r>
              <a:rPr lang="zh-TW" altLang="en-US" sz="4100" b="1" dirty="0"/>
              <a:t>採雙首長制的國家</a:t>
            </a:r>
            <a:endParaRPr lang="en-US" altLang="zh-TW" sz="4100" b="1" dirty="0"/>
          </a:p>
          <a:p>
            <a:pPr marL="571500" indent="-571500">
              <a:buFont typeface="Wingdings" panose="05000000000000000000" pitchFamily="2" charset="2"/>
              <a:buChar char="Ø"/>
            </a:pPr>
            <a:r>
              <a:rPr lang="zh-TW" altLang="en-US" sz="4100" dirty="0"/>
              <a:t>中央政府體制採雙首長制的國家莫過於是以法國為其代表，我國在某種角度來看，亦是採雙首長制的國家。而世界上採雙首長制的國家共約</a:t>
            </a:r>
            <a:r>
              <a:rPr lang="en-US" altLang="zh-TW" sz="4100" dirty="0"/>
              <a:t>40</a:t>
            </a:r>
            <a:r>
              <a:rPr lang="zh-TW" altLang="en-US" sz="4100" dirty="0"/>
              <a:t>多個國家。</a:t>
            </a:r>
            <a:endParaRPr lang="en-US" altLang="zh-TW" sz="4100" dirty="0"/>
          </a:p>
        </p:txBody>
      </p:sp>
    </p:spTree>
    <p:extLst>
      <p:ext uri="{BB962C8B-B14F-4D97-AF65-F5344CB8AC3E}">
        <p14:creationId xmlns:p14="http://schemas.microsoft.com/office/powerpoint/2010/main" val="3022869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1152128"/>
          </a:xfrm>
        </p:spPr>
        <p:txBody>
          <a:bodyPr>
            <a:normAutofit/>
          </a:bodyPr>
          <a:lstStyle/>
          <a:p>
            <a:r>
              <a:rPr lang="zh-TW" altLang="en-US" dirty="0">
                <a:solidFill>
                  <a:schemeClr val="tx1"/>
                </a:solidFill>
                <a:latin typeface="標楷體" pitchFamily="65" charset="-120"/>
                <a:ea typeface="標楷體" pitchFamily="65" charset="-120"/>
              </a:rPr>
              <a:t>貳、世界各國憲法中央政府體制的特色</a:t>
            </a:r>
          </a:p>
        </p:txBody>
      </p:sp>
      <p:sp>
        <p:nvSpPr>
          <p:cNvPr id="3" name="副標題 2"/>
          <p:cNvSpPr>
            <a:spLocks noGrp="1"/>
          </p:cNvSpPr>
          <p:nvPr>
            <p:ph type="subTitle" idx="1"/>
          </p:nvPr>
        </p:nvSpPr>
        <p:spPr>
          <a:xfrm>
            <a:off x="251520" y="1124744"/>
            <a:ext cx="8712968" cy="5400600"/>
          </a:xfrm>
        </p:spPr>
        <p:txBody>
          <a:bodyPr>
            <a:normAutofit fontScale="85000" lnSpcReduction="20000"/>
          </a:bodyPr>
          <a:lstStyle/>
          <a:p>
            <a:r>
              <a:rPr lang="zh-TW" altLang="en-US" sz="4900" b="1" dirty="0"/>
              <a:t>三、雙首長制</a:t>
            </a:r>
          </a:p>
          <a:p>
            <a:pPr marL="342900" indent="-342900">
              <a:buFont typeface="Wingdings" pitchFamily="2" charset="2"/>
              <a:buChar char="Ø"/>
            </a:pPr>
            <a:r>
              <a:rPr lang="zh-TW" altLang="en-US" sz="4100" b="1" dirty="0"/>
              <a:t>雙首長制的特色</a:t>
            </a:r>
            <a:endParaRPr lang="en-US" altLang="zh-TW" sz="4100" b="1" dirty="0"/>
          </a:p>
          <a:p>
            <a:pPr marL="342900" indent="-342900">
              <a:buFont typeface="Wingdings" pitchFamily="2" charset="2"/>
              <a:buChar char="Ø"/>
            </a:pPr>
            <a:r>
              <a:rPr lang="zh-TW" altLang="en-US" sz="4100" dirty="0"/>
              <a:t>雙首長制又稱為半總統制或是混合制（</a:t>
            </a:r>
            <a:r>
              <a:rPr lang="en-US" altLang="zh-TW" sz="4100" dirty="0"/>
              <a:t>hybrid system</a:t>
            </a:r>
            <a:r>
              <a:rPr lang="zh-TW" altLang="en-US" sz="4100" dirty="0"/>
              <a:t>），顧名思義它兼具總統制及議會內閣制的特徵，總統不需向國會負責，而是由行政首長負責。總統的權力大小，乃視他所掌控國會的席次多寡而定。在制衡方面，總統擁有解散國會之權力，國會也有倒閣之權力。內閣閣員不得兼為國會議員，反之亦然，但可以列席國會有關之會議發言討論。</a:t>
            </a:r>
            <a:endParaRPr lang="en-US" altLang="zh-TW" sz="4100" dirty="0"/>
          </a:p>
        </p:txBody>
      </p:sp>
    </p:spTree>
    <p:extLst>
      <p:ext uri="{BB962C8B-B14F-4D97-AF65-F5344CB8AC3E}">
        <p14:creationId xmlns:p14="http://schemas.microsoft.com/office/powerpoint/2010/main" val="382347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04800" y="1554162"/>
            <a:ext cx="8686800" cy="5115198"/>
          </a:xfrm>
        </p:spPr>
        <p:txBody>
          <a:bodyPr>
            <a:normAutofit fontScale="85000" lnSpcReduction="10000"/>
          </a:bodyPr>
          <a:lstStyle/>
          <a:p>
            <a:pPr>
              <a:buFont typeface="Wingdings" panose="05000000000000000000" pitchFamily="2" charset="2"/>
              <a:buChar char="u"/>
            </a:pPr>
            <a:r>
              <a:rPr lang="zh-TW" altLang="en-US" sz="3800" b="1" dirty="0"/>
              <a:t>修憲共識之凝聚與建立</a:t>
            </a:r>
            <a:endParaRPr lang="en-US" altLang="zh-TW" sz="3800" b="1" dirty="0"/>
          </a:p>
          <a:p>
            <a:pPr>
              <a:buFont typeface="Wingdings" panose="05000000000000000000" pitchFamily="2" charset="2"/>
              <a:buChar char="p"/>
            </a:pPr>
            <a:r>
              <a:rPr lang="zh-TW" altLang="en-US" dirty="0"/>
              <a:t>憲法為立國的根本大法，因此，實施民主憲政的國家隨著主客觀的變遷，當憲法適用上產生疑義或困難時，多以解釋、塑造憲政慣例或修改憲法之途徑，以解決及充實憲政體制，此即民主憲法變遷的型態。</a:t>
            </a:r>
            <a:endParaRPr lang="en-US" altLang="zh-TW" dirty="0"/>
          </a:p>
          <a:p>
            <a:pPr>
              <a:buFont typeface="Wingdings" panose="05000000000000000000" pitchFamily="2" charset="2"/>
              <a:buChar char="p"/>
            </a:pPr>
            <a:r>
              <a:rPr lang="zh-TW" altLang="en-US" dirty="0"/>
              <a:t>惟中華民國國情及環境條件特殊，自</a:t>
            </a:r>
            <a:r>
              <a:rPr lang="en-US" altLang="zh-TW" dirty="0"/>
              <a:t>1946</a:t>
            </a:r>
            <a:r>
              <a:rPr lang="zh-TW" altLang="en-US" dirty="0"/>
              <a:t>年制定憲法、</a:t>
            </a:r>
            <a:r>
              <a:rPr lang="en-US" altLang="zh-TW" dirty="0"/>
              <a:t>1947</a:t>
            </a:r>
            <a:r>
              <a:rPr lang="zh-TW" altLang="en-US" dirty="0"/>
              <a:t>年行憲後，不久大陸即告淪陷，中樞播遷以迄</a:t>
            </a:r>
            <a:r>
              <a:rPr lang="en-US" altLang="zh-TW" dirty="0"/>
              <a:t>1961</a:t>
            </a:r>
            <a:r>
              <a:rPr lang="zh-TW" altLang="en-US" dirty="0"/>
              <a:t>年代初期，無論在教育、經濟或是安全上，推行憲政先天不足、後天失調。從憲政發展的歷史觀點來看，誠然為時尚短。</a:t>
            </a:r>
            <a:endParaRPr lang="en-US" altLang="zh-TW" dirty="0"/>
          </a:p>
          <a:p>
            <a:pPr>
              <a:buFont typeface="Wingdings" panose="05000000000000000000" pitchFamily="2" charset="2"/>
              <a:buChar char="p"/>
            </a:pPr>
            <a:r>
              <a:rPr lang="zh-TW" altLang="en-US" dirty="0"/>
              <a:t>在取決制定新憲法、制定基本法或修憲之途徑來進行憲政改革時，民意的抉擇是最重要的關鍵。</a:t>
            </a:r>
          </a:p>
        </p:txBody>
      </p:sp>
      <p:sp>
        <p:nvSpPr>
          <p:cNvPr id="2" name="投影片編號版面配置區 1">
            <a:extLst>
              <a:ext uri="{FF2B5EF4-FFF2-40B4-BE49-F238E27FC236}">
                <a16:creationId xmlns:a16="http://schemas.microsoft.com/office/drawing/2014/main" id="{787691D1-2089-FDE4-6BAE-455252AC8F95}"/>
              </a:ext>
            </a:extLst>
          </p:cNvPr>
          <p:cNvSpPr>
            <a:spLocks noGrp="1"/>
          </p:cNvSpPr>
          <p:nvPr>
            <p:ph type="sldNum" sz="quarter" idx="12"/>
          </p:nvPr>
        </p:nvSpPr>
        <p:spPr/>
        <p:txBody>
          <a:bodyPr/>
          <a:lstStyle/>
          <a:p>
            <a:fld id="{DB37B800-3C50-46E9-963D-843F2A7F554F}" type="slidenum">
              <a:rPr lang="zh-TW" altLang="en-US" smtClean="0"/>
              <a:t>14</a:t>
            </a:fld>
            <a:endParaRPr lang="zh-TW" altLang="en-US"/>
          </a:p>
        </p:txBody>
      </p:sp>
    </p:spTree>
    <p:extLst>
      <p:ext uri="{BB962C8B-B14F-4D97-AF65-F5344CB8AC3E}">
        <p14:creationId xmlns:p14="http://schemas.microsoft.com/office/powerpoint/2010/main" val="2120726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04800" y="1554162"/>
            <a:ext cx="8686800" cy="5115198"/>
          </a:xfrm>
        </p:spPr>
        <p:txBody>
          <a:bodyPr>
            <a:normAutofit fontScale="92500" lnSpcReduction="10000"/>
          </a:bodyPr>
          <a:lstStyle/>
          <a:p>
            <a:pPr>
              <a:buFont typeface="Wingdings" panose="05000000000000000000" pitchFamily="2" charset="2"/>
              <a:buChar char="u"/>
            </a:pPr>
            <a:r>
              <a:rPr lang="zh-TW" altLang="en-US" sz="3800" b="1" dirty="0"/>
              <a:t>我國憲法歷次修改</a:t>
            </a:r>
            <a:endParaRPr lang="en-US" altLang="zh-TW" sz="3800" b="1" dirty="0"/>
          </a:p>
          <a:p>
            <a:pPr>
              <a:buFont typeface="Wingdings" panose="05000000000000000000" pitchFamily="2" charset="2"/>
              <a:buChar char="p"/>
            </a:pPr>
            <a:r>
              <a:rPr lang="zh-TW" altLang="en-US" dirty="0"/>
              <a:t>第一次憲法修改的重點與過程</a:t>
            </a:r>
            <a:endParaRPr lang="en-US" altLang="zh-TW" dirty="0"/>
          </a:p>
          <a:p>
            <a:pPr>
              <a:buFont typeface="Wingdings" panose="05000000000000000000" pitchFamily="2" charset="2"/>
              <a:buChar char="p"/>
            </a:pPr>
            <a:r>
              <a:rPr lang="en-US" altLang="zh-TW" dirty="0"/>
              <a:t>1991</a:t>
            </a:r>
            <a:r>
              <a:rPr lang="zh-TW" altLang="en-US" dirty="0"/>
              <a:t>年</a:t>
            </a:r>
            <a:r>
              <a:rPr lang="en-US" altLang="zh-TW" dirty="0"/>
              <a:t>4</a:t>
            </a:r>
            <a:r>
              <a:rPr lang="zh-TW" altLang="en-US" dirty="0"/>
              <a:t>月</a:t>
            </a:r>
            <a:r>
              <a:rPr lang="en-US" altLang="zh-TW" dirty="0"/>
              <a:t>8</a:t>
            </a:r>
            <a:r>
              <a:rPr lang="zh-TW" altLang="en-US" dirty="0"/>
              <a:t>日正式召開國民大會第二次臨時會共通過了第一階段的憲法增修條文十條。第一階段的修憲工作，在第一屆國大代表「秉持憲政改革的信念與決心，體察當前時勢的推移與歸趨，慎思熟慮，終能不負國人的付託與期許，依據憲法所規定的程序，達成了憲政改革的階段性目標。」 使第二屆中央民意代表順利產生，法統得以延續，第二階段的憲政改革得以接續展開，中華民國邁入憲政史上的新頁。</a:t>
            </a:r>
          </a:p>
        </p:txBody>
      </p:sp>
      <p:sp>
        <p:nvSpPr>
          <p:cNvPr id="2" name="投影片編號版面配置區 1">
            <a:extLst>
              <a:ext uri="{FF2B5EF4-FFF2-40B4-BE49-F238E27FC236}">
                <a16:creationId xmlns:a16="http://schemas.microsoft.com/office/drawing/2014/main" id="{88689844-BCE2-6C3B-EA81-74B4C778AB60}"/>
              </a:ext>
            </a:extLst>
          </p:cNvPr>
          <p:cNvSpPr>
            <a:spLocks noGrp="1"/>
          </p:cNvSpPr>
          <p:nvPr>
            <p:ph type="sldNum" sz="quarter" idx="12"/>
          </p:nvPr>
        </p:nvSpPr>
        <p:spPr/>
        <p:txBody>
          <a:bodyPr/>
          <a:lstStyle/>
          <a:p>
            <a:fld id="{DB37B800-3C50-46E9-963D-843F2A7F554F}" type="slidenum">
              <a:rPr lang="zh-TW" altLang="en-US" smtClean="0"/>
              <a:t>15</a:t>
            </a:fld>
            <a:endParaRPr lang="zh-TW" altLang="en-US"/>
          </a:p>
        </p:txBody>
      </p:sp>
    </p:spTree>
    <p:extLst>
      <p:ext uri="{BB962C8B-B14F-4D97-AF65-F5344CB8AC3E}">
        <p14:creationId xmlns:p14="http://schemas.microsoft.com/office/powerpoint/2010/main" val="1066225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04800" y="1554162"/>
            <a:ext cx="8686800" cy="5115198"/>
          </a:xfrm>
        </p:spPr>
        <p:txBody>
          <a:bodyPr>
            <a:normAutofit fontScale="92500" lnSpcReduction="10000"/>
          </a:bodyPr>
          <a:lstStyle/>
          <a:p>
            <a:pPr>
              <a:buFont typeface="Wingdings" panose="05000000000000000000" pitchFamily="2" charset="2"/>
              <a:buChar char="u"/>
            </a:pPr>
            <a:r>
              <a:rPr lang="zh-TW" altLang="en-US" sz="3800" b="1" dirty="0"/>
              <a:t>我國憲法歷次修改</a:t>
            </a:r>
            <a:endParaRPr lang="en-US" altLang="zh-TW" sz="3800" b="1" dirty="0"/>
          </a:p>
          <a:p>
            <a:pPr>
              <a:buFont typeface="Wingdings" panose="05000000000000000000" pitchFamily="2" charset="2"/>
              <a:buChar char="p"/>
            </a:pPr>
            <a:r>
              <a:rPr lang="zh-TW" altLang="en-US" dirty="0"/>
              <a:t>第二次憲法修改的重點與過程</a:t>
            </a:r>
            <a:endParaRPr lang="en-US" altLang="zh-TW" dirty="0"/>
          </a:p>
          <a:p>
            <a:pPr>
              <a:buFont typeface="Wingdings" panose="05000000000000000000" pitchFamily="2" charset="2"/>
              <a:buChar char="p"/>
            </a:pPr>
            <a:r>
              <a:rPr lang="zh-TW" altLang="en-US" dirty="0"/>
              <a:t>第二屆國民大會代表於</a:t>
            </a:r>
            <a:r>
              <a:rPr lang="en-US" altLang="zh-TW" dirty="0"/>
              <a:t>1991</a:t>
            </a:r>
            <a:r>
              <a:rPr lang="zh-TW" altLang="en-US" dirty="0"/>
              <a:t>年</a:t>
            </a:r>
            <a:r>
              <a:rPr lang="en-US" altLang="zh-TW" dirty="0"/>
              <a:t>12</a:t>
            </a:r>
            <a:r>
              <a:rPr lang="zh-TW" altLang="en-US" dirty="0"/>
              <a:t>月選出，</a:t>
            </a:r>
            <a:r>
              <a:rPr lang="en-US" altLang="zh-TW" dirty="0"/>
              <a:t>1992</a:t>
            </a:r>
            <a:r>
              <a:rPr lang="zh-TW" altLang="en-US" dirty="0"/>
              <a:t>年</a:t>
            </a:r>
            <a:r>
              <a:rPr lang="en-US" altLang="zh-TW" dirty="0"/>
              <a:t>3</a:t>
            </a:r>
            <a:r>
              <a:rPr lang="zh-TW" altLang="en-US" dirty="0"/>
              <a:t>月</a:t>
            </a:r>
            <a:r>
              <a:rPr lang="en-US" altLang="zh-TW" dirty="0"/>
              <a:t>20</a:t>
            </a:r>
            <a:r>
              <a:rPr lang="zh-TW" altLang="en-US" dirty="0"/>
              <a:t>日正式召開第二屆國民大會第一次臨時會，展開第二階段的修憲工作，並於</a:t>
            </a:r>
            <a:r>
              <a:rPr lang="en-US" altLang="zh-TW" dirty="0"/>
              <a:t>5</a:t>
            </a:r>
            <a:r>
              <a:rPr lang="zh-TW" altLang="en-US" dirty="0"/>
              <a:t>月</a:t>
            </a:r>
            <a:r>
              <a:rPr lang="en-US" altLang="zh-TW" dirty="0"/>
              <a:t>30</a:t>
            </a:r>
            <a:r>
              <a:rPr lang="zh-TW" altLang="en-US" dirty="0"/>
              <a:t>日開幕，</a:t>
            </a:r>
            <a:r>
              <a:rPr lang="en-US" altLang="zh-TW" dirty="0"/>
              <a:t>70</a:t>
            </a:r>
            <a:r>
              <a:rPr lang="zh-TW" altLang="en-US" dirty="0"/>
              <a:t>天的會期中，通過增修條文八條。由於總統選舉之方式、立法委員任期是否改為四年、國民大會是否設議長、副議長等問題、在本次修憲過程中，尚有爭議，未達共識，因而決定暫予保留，繼續研究，於適當時期召集國民大會臨時會，再作周詳地討論決定。</a:t>
            </a:r>
          </a:p>
        </p:txBody>
      </p:sp>
      <p:sp>
        <p:nvSpPr>
          <p:cNvPr id="2" name="投影片編號版面配置區 1">
            <a:extLst>
              <a:ext uri="{FF2B5EF4-FFF2-40B4-BE49-F238E27FC236}">
                <a16:creationId xmlns:a16="http://schemas.microsoft.com/office/drawing/2014/main" id="{5B6FD92B-354E-8D0D-02BC-28FC2FF40528}"/>
              </a:ext>
            </a:extLst>
          </p:cNvPr>
          <p:cNvSpPr>
            <a:spLocks noGrp="1"/>
          </p:cNvSpPr>
          <p:nvPr>
            <p:ph type="sldNum" sz="quarter" idx="12"/>
          </p:nvPr>
        </p:nvSpPr>
        <p:spPr/>
        <p:txBody>
          <a:bodyPr/>
          <a:lstStyle/>
          <a:p>
            <a:fld id="{DB37B800-3C50-46E9-963D-843F2A7F554F}" type="slidenum">
              <a:rPr lang="zh-TW" altLang="en-US" smtClean="0"/>
              <a:t>16</a:t>
            </a:fld>
            <a:endParaRPr lang="zh-TW" altLang="en-US"/>
          </a:p>
        </p:txBody>
      </p:sp>
    </p:spTree>
    <p:extLst>
      <p:ext uri="{BB962C8B-B14F-4D97-AF65-F5344CB8AC3E}">
        <p14:creationId xmlns:p14="http://schemas.microsoft.com/office/powerpoint/2010/main" val="36748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23528" y="1628800"/>
            <a:ext cx="8686800" cy="5043190"/>
          </a:xfrm>
        </p:spPr>
        <p:txBody>
          <a:bodyPr>
            <a:normAutofit fontScale="62500" lnSpcReduction="20000"/>
          </a:bodyPr>
          <a:lstStyle/>
          <a:p>
            <a:pPr>
              <a:buFont typeface="Wingdings" panose="05000000000000000000" pitchFamily="2" charset="2"/>
              <a:buChar char="u"/>
            </a:pPr>
            <a:r>
              <a:rPr lang="zh-TW" altLang="en-US" sz="5600" b="1" dirty="0"/>
              <a:t>我國憲法歷次修改</a:t>
            </a:r>
            <a:endParaRPr lang="en-US" altLang="zh-TW" sz="5600" b="1" dirty="0"/>
          </a:p>
          <a:p>
            <a:pPr>
              <a:buFont typeface="Wingdings" panose="05000000000000000000" pitchFamily="2" charset="2"/>
              <a:buChar char="p"/>
            </a:pPr>
            <a:r>
              <a:rPr lang="zh-TW" altLang="en-US" sz="4300" dirty="0"/>
              <a:t>第三次憲法修改的重點與過程</a:t>
            </a:r>
            <a:endParaRPr lang="en-US" altLang="zh-TW" sz="4300" dirty="0"/>
          </a:p>
          <a:p>
            <a:pPr>
              <a:buFont typeface="Wingdings" panose="05000000000000000000" pitchFamily="2" charset="2"/>
              <a:buChar char="p"/>
            </a:pPr>
            <a:r>
              <a:rPr lang="zh-TW" altLang="en-US" sz="4300" dirty="0"/>
              <a:t>本次修訂憲法增修條文之主要內容，在於總統選舉產生方式，改由中華民國自由地區全體人民直接選舉之，自中華民國</a:t>
            </a:r>
            <a:r>
              <a:rPr lang="en-US" altLang="zh-TW" sz="4300" dirty="0"/>
              <a:t>85</a:t>
            </a:r>
            <a:r>
              <a:rPr lang="zh-TW" altLang="en-US" sz="4300" dirty="0"/>
              <a:t>年第九任總統、副總統選舉實施。對於行政院院長的副署權，則予以縮減，以明政治責任之歸屬，乃就原憲法增修條文中已失去規範意義之過渡規定及未實施之條文刪除。</a:t>
            </a:r>
          </a:p>
          <a:p>
            <a:pPr>
              <a:buFont typeface="Wingdings" panose="05000000000000000000" pitchFamily="2" charset="2"/>
              <a:buChar char="p"/>
            </a:pPr>
            <a:r>
              <a:rPr lang="zh-TW" altLang="en-US" sz="4300" dirty="0"/>
              <a:t>本階段修憲的重大意義在於確定總統之直接選舉，政府乃於</a:t>
            </a:r>
            <a:r>
              <a:rPr lang="en-US" altLang="zh-TW" sz="4300" dirty="0"/>
              <a:t>1996</a:t>
            </a:r>
            <a:r>
              <a:rPr lang="zh-TW" altLang="en-US" sz="4300" dirty="0"/>
              <a:t>年</a:t>
            </a:r>
            <a:r>
              <a:rPr lang="en-US" altLang="zh-TW" sz="4300" dirty="0"/>
              <a:t>3</a:t>
            </a:r>
            <a:r>
              <a:rPr lang="zh-TW" altLang="en-US" sz="4300" dirty="0"/>
              <a:t>月</a:t>
            </a:r>
            <a:r>
              <a:rPr lang="en-US" altLang="zh-TW" sz="4300" dirty="0"/>
              <a:t>23</a:t>
            </a:r>
            <a:r>
              <a:rPr lang="zh-TW" altLang="en-US" sz="4300" dirty="0"/>
              <a:t>日辦理中華民國有史以來首次的總統直接選舉，落實主權在民的具體成果，而在該次選舉中我國人民所表現的理性抉擇與民主素養，也贏得國際人士一致之讚揚。</a:t>
            </a:r>
            <a:endParaRPr lang="zh-TW" altLang="en-US" sz="4300" b="1" dirty="0"/>
          </a:p>
        </p:txBody>
      </p:sp>
      <p:sp>
        <p:nvSpPr>
          <p:cNvPr id="2" name="投影片編號版面配置區 1">
            <a:extLst>
              <a:ext uri="{FF2B5EF4-FFF2-40B4-BE49-F238E27FC236}">
                <a16:creationId xmlns:a16="http://schemas.microsoft.com/office/drawing/2014/main" id="{6E94870F-B61D-9F1C-2B6D-25DDF3A6E806}"/>
              </a:ext>
            </a:extLst>
          </p:cNvPr>
          <p:cNvSpPr>
            <a:spLocks noGrp="1"/>
          </p:cNvSpPr>
          <p:nvPr>
            <p:ph type="sldNum" sz="quarter" idx="12"/>
          </p:nvPr>
        </p:nvSpPr>
        <p:spPr/>
        <p:txBody>
          <a:bodyPr/>
          <a:lstStyle/>
          <a:p>
            <a:fld id="{DB37B800-3C50-46E9-963D-843F2A7F554F}" type="slidenum">
              <a:rPr lang="zh-TW" altLang="en-US" smtClean="0"/>
              <a:t>17</a:t>
            </a:fld>
            <a:endParaRPr lang="zh-TW" altLang="en-US"/>
          </a:p>
        </p:txBody>
      </p:sp>
    </p:spTree>
    <p:extLst>
      <p:ext uri="{BB962C8B-B14F-4D97-AF65-F5344CB8AC3E}">
        <p14:creationId xmlns:p14="http://schemas.microsoft.com/office/powerpoint/2010/main" val="4116342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23528" y="1772816"/>
            <a:ext cx="8686800" cy="4680520"/>
          </a:xfrm>
        </p:spPr>
        <p:txBody>
          <a:bodyPr>
            <a:normAutofit fontScale="85000" lnSpcReduction="20000"/>
          </a:bodyPr>
          <a:lstStyle/>
          <a:p>
            <a:pPr>
              <a:buFont typeface="Wingdings" panose="05000000000000000000" pitchFamily="2" charset="2"/>
              <a:buChar char="u"/>
            </a:pPr>
            <a:r>
              <a:rPr lang="zh-TW" altLang="en-US" sz="4500" b="1" dirty="0"/>
              <a:t>我國憲法歷次修改</a:t>
            </a:r>
            <a:endParaRPr lang="en-US" altLang="zh-TW" sz="4500" b="1" dirty="0"/>
          </a:p>
          <a:p>
            <a:pPr>
              <a:buFont typeface="Wingdings" panose="05000000000000000000" pitchFamily="2" charset="2"/>
              <a:buChar char="p"/>
            </a:pPr>
            <a:r>
              <a:rPr lang="zh-TW" altLang="en-US" sz="4000" dirty="0"/>
              <a:t>第四次憲法修改的重點與過程</a:t>
            </a:r>
            <a:endParaRPr lang="en-US" altLang="zh-TW" sz="4000" dirty="0"/>
          </a:p>
          <a:p>
            <a:pPr>
              <a:buFont typeface="Wingdings" panose="05000000000000000000" pitchFamily="2" charset="2"/>
              <a:buChar char="p"/>
            </a:pPr>
            <a:r>
              <a:rPr lang="zh-TW" altLang="en-US" sz="4000" dirty="0"/>
              <a:t>雖然我國在</a:t>
            </a:r>
            <a:r>
              <a:rPr lang="en-US" altLang="zh-TW" sz="4000" dirty="0"/>
              <a:t>1996</a:t>
            </a:r>
            <a:r>
              <a:rPr lang="zh-TW" altLang="en-US" sz="4000" dirty="0"/>
              <a:t>年</a:t>
            </a:r>
            <a:r>
              <a:rPr lang="en-US" altLang="zh-TW" sz="4000" dirty="0"/>
              <a:t>3</a:t>
            </a:r>
            <a:r>
              <a:rPr lang="zh-TW" altLang="en-US" sz="4000" dirty="0"/>
              <a:t>月首次完成總統、副總統直接選舉，使我國的民主政治向前邁進一大步，但是我國憲政體制與現實運作仍有相當距離。學者李炳南教授認為第四次修憲中的三大議題為：中央政府體制、臺灣省地方制度的改革及公投入憲，而這個權力佈局所論及的重點則為總統、行政及立法的關係之變動。</a:t>
            </a:r>
            <a:endParaRPr lang="zh-TW" altLang="en-US" sz="4000" b="1" dirty="0"/>
          </a:p>
        </p:txBody>
      </p:sp>
      <p:sp>
        <p:nvSpPr>
          <p:cNvPr id="2" name="投影片編號版面配置區 1">
            <a:extLst>
              <a:ext uri="{FF2B5EF4-FFF2-40B4-BE49-F238E27FC236}">
                <a16:creationId xmlns:a16="http://schemas.microsoft.com/office/drawing/2014/main" id="{C0C2CD96-1092-F22E-9743-8555CC44ED93}"/>
              </a:ext>
            </a:extLst>
          </p:cNvPr>
          <p:cNvSpPr>
            <a:spLocks noGrp="1"/>
          </p:cNvSpPr>
          <p:nvPr>
            <p:ph type="sldNum" sz="quarter" idx="12"/>
          </p:nvPr>
        </p:nvSpPr>
        <p:spPr/>
        <p:txBody>
          <a:bodyPr/>
          <a:lstStyle/>
          <a:p>
            <a:fld id="{DB37B800-3C50-46E9-963D-843F2A7F554F}" type="slidenum">
              <a:rPr lang="zh-TW" altLang="en-US" smtClean="0"/>
              <a:t>18</a:t>
            </a:fld>
            <a:endParaRPr lang="zh-TW" altLang="en-US"/>
          </a:p>
        </p:txBody>
      </p:sp>
    </p:spTree>
    <p:extLst>
      <p:ext uri="{BB962C8B-B14F-4D97-AF65-F5344CB8AC3E}">
        <p14:creationId xmlns:p14="http://schemas.microsoft.com/office/powerpoint/2010/main" val="3567171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23528" y="1772816"/>
            <a:ext cx="8686800" cy="4680520"/>
          </a:xfrm>
        </p:spPr>
        <p:txBody>
          <a:bodyPr>
            <a:normAutofit fontScale="77500" lnSpcReduction="20000"/>
          </a:bodyPr>
          <a:lstStyle/>
          <a:p>
            <a:pPr>
              <a:buFont typeface="Wingdings" panose="05000000000000000000" pitchFamily="2" charset="2"/>
              <a:buChar char="u"/>
            </a:pPr>
            <a:r>
              <a:rPr lang="zh-TW" altLang="en-US" sz="4500" b="1" dirty="0"/>
              <a:t>我國憲法歷次修改</a:t>
            </a:r>
            <a:endParaRPr lang="en-US" altLang="zh-TW" sz="4500" b="1" dirty="0"/>
          </a:p>
          <a:p>
            <a:pPr>
              <a:buFont typeface="Wingdings" panose="05000000000000000000" pitchFamily="2" charset="2"/>
              <a:buChar char="p"/>
            </a:pPr>
            <a:r>
              <a:rPr lang="zh-TW" altLang="en-US" sz="4000" dirty="0"/>
              <a:t>第五次憲法修改的重點與過程</a:t>
            </a:r>
            <a:endParaRPr lang="en-US" altLang="zh-TW" sz="4000" dirty="0"/>
          </a:p>
          <a:p>
            <a:pPr>
              <a:buFont typeface="Wingdings" panose="05000000000000000000" pitchFamily="2" charset="2"/>
              <a:buChar char="p"/>
            </a:pPr>
            <a:r>
              <a:rPr lang="zh-TW" altLang="en-US" sz="4000" dirty="0"/>
              <a:t>此次修憲之特色為國民大會代表人數減少、國大代表自行延任、國大代表未來將以政黨比例的方式產生以及憲法增修條文第</a:t>
            </a:r>
            <a:r>
              <a:rPr lang="en-US" altLang="zh-TW" sz="4000" dirty="0"/>
              <a:t>10</a:t>
            </a:r>
            <a:r>
              <a:rPr lang="zh-TW" altLang="en-US" sz="4000" dirty="0"/>
              <a:t>條第</a:t>
            </a:r>
            <a:r>
              <a:rPr lang="en-US" altLang="zh-TW" sz="4000" dirty="0"/>
              <a:t>8</a:t>
            </a:r>
            <a:r>
              <a:rPr lang="zh-TW" altLang="en-US" sz="4000" dirty="0"/>
              <a:t>項增列「國家應重視社會救助、福利服務、國民就業、社會保險及醫療保健等社會福利工作；對於社會救助和國民就業等救濟性支出應優先編列」。第</a:t>
            </a:r>
            <a:r>
              <a:rPr lang="en-US" altLang="zh-TW" sz="4000" dirty="0"/>
              <a:t>9</a:t>
            </a:r>
            <a:r>
              <a:rPr lang="zh-TW" altLang="en-US" sz="4000" dirty="0"/>
              <a:t>項列「國家應尊重軍人對社會之貢獻，並對其退役後之就學、就業、就醫、就養予以保障。」</a:t>
            </a:r>
            <a:endParaRPr lang="zh-TW" altLang="en-US" sz="4000" b="1" dirty="0"/>
          </a:p>
        </p:txBody>
      </p:sp>
      <p:sp>
        <p:nvSpPr>
          <p:cNvPr id="2" name="投影片編號版面配置區 1">
            <a:extLst>
              <a:ext uri="{FF2B5EF4-FFF2-40B4-BE49-F238E27FC236}">
                <a16:creationId xmlns:a16="http://schemas.microsoft.com/office/drawing/2014/main" id="{50A2D5B4-2EE1-3300-973A-259B638683FA}"/>
              </a:ext>
            </a:extLst>
          </p:cNvPr>
          <p:cNvSpPr>
            <a:spLocks noGrp="1"/>
          </p:cNvSpPr>
          <p:nvPr>
            <p:ph type="sldNum" sz="quarter" idx="12"/>
          </p:nvPr>
        </p:nvSpPr>
        <p:spPr/>
        <p:txBody>
          <a:bodyPr/>
          <a:lstStyle/>
          <a:p>
            <a:fld id="{DB37B800-3C50-46E9-963D-843F2A7F554F}" type="slidenum">
              <a:rPr lang="zh-TW" altLang="en-US" smtClean="0"/>
              <a:t>19</a:t>
            </a:fld>
            <a:endParaRPr lang="zh-TW" altLang="en-US"/>
          </a:p>
        </p:txBody>
      </p:sp>
    </p:spTree>
    <p:extLst>
      <p:ext uri="{BB962C8B-B14F-4D97-AF65-F5344CB8AC3E}">
        <p14:creationId xmlns:p14="http://schemas.microsoft.com/office/powerpoint/2010/main" val="176685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id="{C01F9C67-052F-9E94-AAA5-6A22895DE06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07218" y="1052736"/>
            <a:ext cx="8929564" cy="424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投影片編號版面配置區 1">
            <a:extLst>
              <a:ext uri="{FF2B5EF4-FFF2-40B4-BE49-F238E27FC236}">
                <a16:creationId xmlns:a16="http://schemas.microsoft.com/office/drawing/2014/main" id="{D95913E0-9017-7423-F872-C635F3A92005}"/>
              </a:ext>
            </a:extLst>
          </p:cNvPr>
          <p:cNvSpPr>
            <a:spLocks noGrp="1"/>
          </p:cNvSpPr>
          <p:nvPr>
            <p:ph type="sldNum" sz="quarter" idx="12"/>
          </p:nvPr>
        </p:nvSpPr>
        <p:spPr/>
        <p:txBody>
          <a:bodyPr/>
          <a:lstStyle/>
          <a:p>
            <a:fld id="{DB37B800-3C50-46E9-963D-843F2A7F554F}" type="slidenum">
              <a:rPr lang="zh-TW" altLang="en-US" smtClean="0"/>
              <a:t>2</a:t>
            </a:fld>
            <a:endParaRPr lang="zh-TW" altLang="en-US"/>
          </a:p>
        </p:txBody>
      </p:sp>
    </p:spTree>
    <p:extLst>
      <p:ext uri="{BB962C8B-B14F-4D97-AF65-F5344CB8AC3E}">
        <p14:creationId xmlns:p14="http://schemas.microsoft.com/office/powerpoint/2010/main" val="17397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23528" y="1772816"/>
            <a:ext cx="8686800" cy="4680520"/>
          </a:xfrm>
        </p:spPr>
        <p:txBody>
          <a:bodyPr>
            <a:normAutofit fontScale="92500" lnSpcReduction="20000"/>
          </a:bodyPr>
          <a:lstStyle/>
          <a:p>
            <a:pPr>
              <a:buFont typeface="Wingdings" panose="05000000000000000000" pitchFamily="2" charset="2"/>
              <a:buChar char="u"/>
            </a:pPr>
            <a:r>
              <a:rPr lang="zh-TW" altLang="en-US" sz="4500" b="1" dirty="0"/>
              <a:t>我國憲法歷次修改</a:t>
            </a:r>
            <a:endParaRPr lang="en-US" altLang="zh-TW" sz="4500" b="1" dirty="0"/>
          </a:p>
          <a:p>
            <a:pPr>
              <a:buFont typeface="Wingdings" panose="05000000000000000000" pitchFamily="2" charset="2"/>
              <a:buChar char="p"/>
            </a:pPr>
            <a:r>
              <a:rPr lang="zh-TW" altLang="en-US" sz="4000" dirty="0"/>
              <a:t>第六次憲法修改的重點與過程</a:t>
            </a:r>
            <a:endParaRPr lang="en-US" altLang="zh-TW" sz="4000" dirty="0"/>
          </a:p>
          <a:p>
            <a:pPr>
              <a:buFont typeface="Wingdings" panose="05000000000000000000" pitchFamily="2" charset="2"/>
              <a:buChar char="p"/>
            </a:pPr>
            <a:r>
              <a:rPr lang="zh-TW" altLang="en-US" sz="4000" dirty="0"/>
              <a:t>本次修憲後，立法院終於樹立其單一國會的憲政地位，但由於成於倉促之際，修憲內容實隱藏極多的問題，且未及研擬細密相關的配套措施下，逕將國代原有的絕大部分權限一體移交立法院行使，導致進一步的憲政危機，乃是吾人對此次憲改應注意的焦點。</a:t>
            </a:r>
            <a:endParaRPr lang="zh-TW" altLang="en-US" sz="4000" b="1" dirty="0"/>
          </a:p>
        </p:txBody>
      </p:sp>
      <p:sp>
        <p:nvSpPr>
          <p:cNvPr id="2" name="投影片編號版面配置區 1">
            <a:extLst>
              <a:ext uri="{FF2B5EF4-FFF2-40B4-BE49-F238E27FC236}">
                <a16:creationId xmlns:a16="http://schemas.microsoft.com/office/drawing/2014/main" id="{292921F7-0969-8EEC-35AF-5A3DDE1852B4}"/>
              </a:ext>
            </a:extLst>
          </p:cNvPr>
          <p:cNvSpPr>
            <a:spLocks noGrp="1"/>
          </p:cNvSpPr>
          <p:nvPr>
            <p:ph type="sldNum" sz="quarter" idx="12"/>
          </p:nvPr>
        </p:nvSpPr>
        <p:spPr/>
        <p:txBody>
          <a:bodyPr/>
          <a:lstStyle/>
          <a:p>
            <a:fld id="{DB37B800-3C50-46E9-963D-843F2A7F554F}" type="slidenum">
              <a:rPr lang="zh-TW" altLang="en-US" smtClean="0"/>
              <a:t>20</a:t>
            </a:fld>
            <a:endParaRPr lang="zh-TW" altLang="en-US"/>
          </a:p>
        </p:txBody>
      </p:sp>
    </p:spTree>
    <p:extLst>
      <p:ext uri="{BB962C8B-B14F-4D97-AF65-F5344CB8AC3E}">
        <p14:creationId xmlns:p14="http://schemas.microsoft.com/office/powerpoint/2010/main" val="848498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23528" y="1700808"/>
            <a:ext cx="8686800" cy="4896544"/>
          </a:xfrm>
        </p:spPr>
        <p:txBody>
          <a:bodyPr>
            <a:normAutofit fontScale="70000" lnSpcReduction="20000"/>
          </a:bodyPr>
          <a:lstStyle/>
          <a:p>
            <a:pPr>
              <a:buFont typeface="Wingdings" panose="05000000000000000000" pitchFamily="2" charset="2"/>
              <a:buChar char="u"/>
            </a:pPr>
            <a:r>
              <a:rPr lang="zh-TW" altLang="en-US" sz="5000" b="1" dirty="0"/>
              <a:t>我國憲法歷次修改</a:t>
            </a:r>
            <a:endParaRPr lang="en-US" altLang="zh-TW" sz="5000" b="1" dirty="0"/>
          </a:p>
          <a:p>
            <a:pPr>
              <a:buFont typeface="Wingdings" panose="05000000000000000000" pitchFamily="2" charset="2"/>
              <a:buChar char="p"/>
            </a:pPr>
            <a:r>
              <a:rPr lang="zh-TW" altLang="en-US" sz="4000" dirty="0"/>
              <a:t>第七次憲法修改的重點與過程</a:t>
            </a:r>
            <a:endParaRPr lang="en-US" altLang="zh-TW" sz="4000" dirty="0"/>
          </a:p>
          <a:p>
            <a:pPr>
              <a:buFont typeface="Wingdings" panose="05000000000000000000" pitchFamily="2" charset="2"/>
              <a:buChar char="p"/>
            </a:pPr>
            <a:r>
              <a:rPr lang="en-US" altLang="zh-TW" sz="4000" dirty="0"/>
              <a:t>2004</a:t>
            </a:r>
            <a:r>
              <a:rPr lang="zh-TW" altLang="en-US" sz="4000" dirty="0"/>
              <a:t>年</a:t>
            </a:r>
            <a:r>
              <a:rPr lang="en-US" altLang="zh-TW" sz="4000" dirty="0"/>
              <a:t>8</a:t>
            </a:r>
            <a:r>
              <a:rPr lang="zh-TW" altLang="en-US" sz="4000" dirty="0"/>
              <a:t>月</a:t>
            </a:r>
            <a:r>
              <a:rPr lang="en-US" altLang="zh-TW" sz="4000" dirty="0"/>
              <a:t>23</a:t>
            </a:r>
            <a:r>
              <a:rPr lang="zh-TW" altLang="en-US" sz="4000" dirty="0"/>
              <a:t>日立法院第五屆第五會期第一次臨時會第三次會議通過修正憲法增修條文第</a:t>
            </a:r>
            <a:r>
              <a:rPr lang="en-US" altLang="zh-TW" sz="4000" dirty="0"/>
              <a:t>1</a:t>
            </a:r>
            <a:r>
              <a:rPr lang="zh-TW" altLang="en-US" sz="4000" dirty="0"/>
              <a:t>條、第</a:t>
            </a:r>
            <a:r>
              <a:rPr lang="en-US" altLang="zh-TW" sz="4000" dirty="0"/>
              <a:t>2</a:t>
            </a:r>
            <a:r>
              <a:rPr lang="zh-TW" altLang="en-US" sz="4000" dirty="0"/>
              <a:t>條、第</a:t>
            </a:r>
            <a:r>
              <a:rPr lang="en-US" altLang="zh-TW" sz="4000" dirty="0"/>
              <a:t>4</a:t>
            </a:r>
            <a:r>
              <a:rPr lang="zh-TW" altLang="en-US" sz="4000" dirty="0"/>
              <a:t>條、第</a:t>
            </a:r>
            <a:r>
              <a:rPr lang="en-US" altLang="zh-TW" sz="4000" dirty="0"/>
              <a:t>5</a:t>
            </a:r>
            <a:r>
              <a:rPr lang="zh-TW" altLang="en-US" sz="4000" dirty="0"/>
              <a:t>條及第</a:t>
            </a:r>
            <a:r>
              <a:rPr lang="en-US" altLang="zh-TW" sz="4000" dirty="0"/>
              <a:t>8</a:t>
            </a:r>
            <a:r>
              <a:rPr lang="zh-TW" altLang="en-US" sz="4000" dirty="0"/>
              <a:t>條條文；並增訂第</a:t>
            </a:r>
            <a:r>
              <a:rPr lang="en-US" altLang="zh-TW" sz="4000" dirty="0"/>
              <a:t>12</a:t>
            </a:r>
            <a:r>
              <a:rPr lang="zh-TW" altLang="en-US" sz="4000" dirty="0"/>
              <a:t>條條文於</a:t>
            </a:r>
            <a:r>
              <a:rPr lang="en-US" altLang="zh-TW" sz="4000" dirty="0"/>
              <a:t>2005</a:t>
            </a:r>
            <a:r>
              <a:rPr lang="zh-TW" altLang="en-US" sz="4000" dirty="0"/>
              <a:t>年</a:t>
            </a:r>
            <a:r>
              <a:rPr lang="en-US" altLang="zh-TW" sz="4000" dirty="0"/>
              <a:t>6</a:t>
            </a:r>
            <a:r>
              <a:rPr lang="zh-TW" altLang="en-US" sz="4000" dirty="0"/>
              <a:t>月</a:t>
            </a:r>
            <a:r>
              <a:rPr lang="en-US" altLang="zh-TW" sz="4000" dirty="0"/>
              <a:t>7</a:t>
            </a:r>
            <a:r>
              <a:rPr lang="zh-TW" altLang="en-US" sz="4000" dirty="0"/>
              <a:t>日在國民大會複決通過，</a:t>
            </a:r>
            <a:r>
              <a:rPr lang="en-US" altLang="zh-TW" sz="4000" dirty="0"/>
              <a:t>2005</a:t>
            </a:r>
            <a:r>
              <a:rPr lang="zh-TW" altLang="en-US" sz="4000" dirty="0"/>
              <a:t>年</a:t>
            </a:r>
            <a:r>
              <a:rPr lang="en-US" altLang="zh-TW" sz="4000" dirty="0"/>
              <a:t>6</a:t>
            </a:r>
            <a:r>
              <a:rPr lang="zh-TW" altLang="en-US" sz="4000" dirty="0"/>
              <a:t>月</a:t>
            </a:r>
            <a:r>
              <a:rPr lang="en-US" altLang="zh-TW" sz="4000" dirty="0"/>
              <a:t>10</a:t>
            </a:r>
            <a:r>
              <a:rPr lang="zh-TW" altLang="en-US" sz="4000" dirty="0"/>
              <a:t>日公布施行，本次任務主軸不外乎圍繞在廢除國民大會，立法委員席次減半、單一選區兩票制，修憲案及國土變更案之通過必須交由公民複決及總統、副總統之彈劾案改由大法官審理。在此次修憲過程中，也出現了許多的爭議。</a:t>
            </a:r>
            <a:endParaRPr lang="en-US" altLang="zh-TW" sz="4000" dirty="0"/>
          </a:p>
          <a:p>
            <a:pPr>
              <a:buFont typeface="Wingdings" panose="05000000000000000000" pitchFamily="2" charset="2"/>
              <a:buChar char="p"/>
            </a:pPr>
            <a:r>
              <a:rPr lang="zh-TW" altLang="en-US" sz="4000" dirty="0"/>
              <a:t>總之，本次修憲為未來臺灣的憲政改革設下了一道很高的公民複決門檻。</a:t>
            </a:r>
            <a:endParaRPr lang="zh-TW" altLang="en-US" sz="4000" b="1" dirty="0"/>
          </a:p>
        </p:txBody>
      </p:sp>
      <p:sp>
        <p:nvSpPr>
          <p:cNvPr id="2" name="投影片編號版面配置區 1">
            <a:extLst>
              <a:ext uri="{FF2B5EF4-FFF2-40B4-BE49-F238E27FC236}">
                <a16:creationId xmlns:a16="http://schemas.microsoft.com/office/drawing/2014/main" id="{C3EF5335-2F93-0773-C4A7-18AA1C054956}"/>
              </a:ext>
            </a:extLst>
          </p:cNvPr>
          <p:cNvSpPr>
            <a:spLocks noGrp="1"/>
          </p:cNvSpPr>
          <p:nvPr>
            <p:ph type="sldNum" sz="quarter" idx="12"/>
          </p:nvPr>
        </p:nvSpPr>
        <p:spPr/>
        <p:txBody>
          <a:bodyPr/>
          <a:lstStyle/>
          <a:p>
            <a:fld id="{DB37B800-3C50-46E9-963D-843F2A7F554F}" type="slidenum">
              <a:rPr lang="zh-TW" altLang="en-US" smtClean="0"/>
              <a:t>21</a:t>
            </a:fld>
            <a:endParaRPr lang="zh-TW" altLang="en-US"/>
          </a:p>
        </p:txBody>
      </p:sp>
    </p:spTree>
    <p:extLst>
      <p:ext uri="{BB962C8B-B14F-4D97-AF65-F5344CB8AC3E}">
        <p14:creationId xmlns:p14="http://schemas.microsoft.com/office/powerpoint/2010/main" val="3552991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參、我國歷次的憲政改革之剖析</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1991-2005</a:t>
            </a:r>
            <a:r>
              <a:rPr lang="zh-TW" altLang="en-US" dirty="0">
                <a:latin typeface="Times New Roman" panose="02020603050405020304" pitchFamily="18" charset="0"/>
                <a:cs typeface="Times New Roman" panose="02020603050405020304" pitchFamily="18" charset="0"/>
              </a:rPr>
              <a:t>）</a:t>
            </a:r>
          </a:p>
        </p:txBody>
      </p:sp>
      <p:sp>
        <p:nvSpPr>
          <p:cNvPr id="5" name="內容版面配置區 4"/>
          <p:cNvSpPr>
            <a:spLocks noGrp="1"/>
          </p:cNvSpPr>
          <p:nvPr>
            <p:ph idx="1"/>
          </p:nvPr>
        </p:nvSpPr>
        <p:spPr>
          <a:xfrm>
            <a:off x="323528" y="1628800"/>
            <a:ext cx="8686800" cy="4896544"/>
          </a:xfrm>
        </p:spPr>
        <p:txBody>
          <a:bodyPr>
            <a:normAutofit fontScale="32500" lnSpcReduction="20000"/>
          </a:bodyPr>
          <a:lstStyle/>
          <a:p>
            <a:pPr>
              <a:buFont typeface="Wingdings" panose="05000000000000000000" pitchFamily="2" charset="2"/>
              <a:buChar char="u"/>
            </a:pPr>
            <a:r>
              <a:rPr lang="zh-TW" altLang="en-US" sz="9200" b="1" dirty="0"/>
              <a:t>歷次修憲後中央政府體制的改變</a:t>
            </a:r>
            <a:endParaRPr lang="en-US" altLang="zh-TW" sz="9200" b="1" dirty="0"/>
          </a:p>
          <a:p>
            <a:pPr>
              <a:buFont typeface="Wingdings" panose="05000000000000000000" pitchFamily="2" charset="2"/>
              <a:buChar char="p"/>
            </a:pPr>
            <a:r>
              <a:rPr lang="zh-TW" altLang="en-US" sz="7700" dirty="0"/>
              <a:t>在歷經七次修憲後，我國憲法已從原來具有濃厚內閣制精神的中央政府體制，已從內閣制的精神轉向偏總統制之雙首長制。總統的權限擴充，而行政、立法及司法的相互制衡機制不甚完善，導致政府很可能會變成無法約制的怪獸，亦非萬民之福。從</a:t>
            </a:r>
            <a:r>
              <a:rPr lang="en-US" altLang="zh-TW" sz="7700" dirty="0"/>
              <a:t>1990</a:t>
            </a:r>
            <a:r>
              <a:rPr lang="zh-TW" altLang="en-US" sz="7700" dirty="0"/>
              <a:t>年大法官釋字第</a:t>
            </a:r>
            <a:r>
              <a:rPr lang="en-US" altLang="zh-TW" sz="7700" dirty="0"/>
              <a:t>261</a:t>
            </a:r>
            <a:r>
              <a:rPr lang="zh-TW" altLang="en-US" sz="7700" dirty="0"/>
              <a:t>號解釋的規範下，資深國民大會代表於</a:t>
            </a:r>
            <a:r>
              <a:rPr lang="en-US" altLang="zh-TW" sz="7700" dirty="0"/>
              <a:t>1991</a:t>
            </a:r>
            <a:r>
              <a:rPr lang="zh-TW" altLang="en-US" sz="7700" dirty="0"/>
              <a:t>年底全數退職，同年</a:t>
            </a:r>
            <a:r>
              <a:rPr lang="en-US" altLang="zh-TW" sz="7700" dirty="0"/>
              <a:t>5</a:t>
            </a:r>
            <a:r>
              <a:rPr lang="zh-TW" altLang="en-US" sz="7700" dirty="0"/>
              <a:t>月動員戡亂時期正式終止，開始了「一機關、兩階段」之修憲。</a:t>
            </a:r>
            <a:endParaRPr lang="en-US" altLang="zh-TW" sz="7700" dirty="0"/>
          </a:p>
          <a:p>
            <a:pPr>
              <a:buFont typeface="Wingdings" panose="05000000000000000000" pitchFamily="2" charset="2"/>
              <a:buChar char="p"/>
            </a:pPr>
            <a:r>
              <a:rPr lang="zh-TW" altLang="en-US" sz="7700" dirty="0"/>
              <a:t>總之，我國這部憲法，歷經時空的轉變，從內閣制的精神，又表現的如總統制般的特色，最後卻向雙首長制傾斜，但無論是何種體制，在其運轉上，總是產生許多的適應不良，這應歸因於制衡機制無法發揮功能。因此，如何為我國現狀及將來設計一套完善的中央政府體制乃是當務之急。</a:t>
            </a:r>
            <a:endParaRPr lang="zh-TW" altLang="en-US" sz="7700" b="1" dirty="0"/>
          </a:p>
        </p:txBody>
      </p:sp>
      <p:sp>
        <p:nvSpPr>
          <p:cNvPr id="2" name="投影片編號版面配置區 1">
            <a:extLst>
              <a:ext uri="{FF2B5EF4-FFF2-40B4-BE49-F238E27FC236}">
                <a16:creationId xmlns:a16="http://schemas.microsoft.com/office/drawing/2014/main" id="{97AF3E24-AF49-5777-B5DB-F06FD1DC2612}"/>
              </a:ext>
            </a:extLst>
          </p:cNvPr>
          <p:cNvSpPr>
            <a:spLocks noGrp="1"/>
          </p:cNvSpPr>
          <p:nvPr>
            <p:ph type="sldNum" sz="quarter" idx="12"/>
          </p:nvPr>
        </p:nvSpPr>
        <p:spPr/>
        <p:txBody>
          <a:bodyPr/>
          <a:lstStyle/>
          <a:p>
            <a:fld id="{DB37B800-3C50-46E9-963D-843F2A7F554F}" type="slidenum">
              <a:rPr lang="zh-TW" altLang="en-US" smtClean="0"/>
              <a:t>22</a:t>
            </a:fld>
            <a:endParaRPr lang="zh-TW" altLang="en-US"/>
          </a:p>
        </p:txBody>
      </p:sp>
    </p:spTree>
    <p:extLst>
      <p:ext uri="{BB962C8B-B14F-4D97-AF65-F5344CB8AC3E}">
        <p14:creationId xmlns:p14="http://schemas.microsoft.com/office/powerpoint/2010/main" val="238805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肆、在民主的十字路口與憲政體制的抉擇</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628800"/>
            <a:ext cx="8568952" cy="3960440"/>
          </a:xfrm>
        </p:spPr>
        <p:txBody>
          <a:bodyPr>
            <a:normAutofit fontScale="77500" lnSpcReduction="20000"/>
          </a:bodyPr>
          <a:lstStyle/>
          <a:p>
            <a:pPr>
              <a:buFont typeface="Wingdings" panose="05000000000000000000" pitchFamily="2" charset="2"/>
              <a:buChar char="u"/>
            </a:pPr>
            <a:r>
              <a:rPr lang="zh-TW" altLang="en-US" sz="5400" b="1" dirty="0"/>
              <a:t>總統制、內閣制或雙首長制之抉擇</a:t>
            </a:r>
            <a:endParaRPr lang="en-US" altLang="zh-TW" sz="5400" b="1" dirty="0"/>
          </a:p>
          <a:p>
            <a:pPr>
              <a:buFont typeface="Wingdings" panose="05000000000000000000" pitchFamily="2" charset="2"/>
              <a:buChar char="p"/>
            </a:pPr>
            <a:r>
              <a:rPr lang="zh-TW" altLang="en-US" sz="4600" dirty="0"/>
              <a:t>從憲政原理比較世界各國總統制、內閣制及雙首長制之利弊得失，就我國實施憲政的歷程之經驗及教訓，與未來國家政治發展趨勢，筆者認為朝野雙方應捐棄成見，以台灣主流民意為規劃方向當是比較可行之道。</a:t>
            </a:r>
            <a:endParaRPr lang="zh-TW" altLang="en-US" sz="4600" b="1" dirty="0"/>
          </a:p>
        </p:txBody>
      </p:sp>
      <p:sp>
        <p:nvSpPr>
          <p:cNvPr id="2" name="投影片編號版面配置區 1">
            <a:extLst>
              <a:ext uri="{FF2B5EF4-FFF2-40B4-BE49-F238E27FC236}">
                <a16:creationId xmlns:a16="http://schemas.microsoft.com/office/drawing/2014/main" id="{D3568496-002E-FA78-DA68-F871BA449298}"/>
              </a:ext>
            </a:extLst>
          </p:cNvPr>
          <p:cNvSpPr>
            <a:spLocks noGrp="1"/>
          </p:cNvSpPr>
          <p:nvPr>
            <p:ph type="sldNum" sz="quarter" idx="12"/>
          </p:nvPr>
        </p:nvSpPr>
        <p:spPr/>
        <p:txBody>
          <a:bodyPr/>
          <a:lstStyle/>
          <a:p>
            <a:fld id="{DB37B800-3C50-46E9-963D-843F2A7F554F}" type="slidenum">
              <a:rPr lang="zh-TW" altLang="en-US" smtClean="0"/>
              <a:t>23</a:t>
            </a:fld>
            <a:endParaRPr lang="zh-TW" altLang="en-US"/>
          </a:p>
        </p:txBody>
      </p:sp>
    </p:spTree>
    <p:extLst>
      <p:ext uri="{BB962C8B-B14F-4D97-AF65-F5344CB8AC3E}">
        <p14:creationId xmlns:p14="http://schemas.microsoft.com/office/powerpoint/2010/main" val="599221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肆、在民主的十字路口與憲政體制的抉擇</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556792"/>
            <a:ext cx="8686800" cy="4968552"/>
          </a:xfrm>
        </p:spPr>
        <p:txBody>
          <a:bodyPr>
            <a:normAutofit fontScale="40000" lnSpcReduction="20000"/>
          </a:bodyPr>
          <a:lstStyle/>
          <a:p>
            <a:pPr>
              <a:buFont typeface="Wingdings" panose="05000000000000000000" pitchFamily="2" charset="2"/>
              <a:buChar char="u"/>
            </a:pPr>
            <a:r>
              <a:rPr lang="zh-TW" altLang="en-US" sz="9200" b="1" dirty="0"/>
              <a:t>總統制、內閣制或雙首長制之抉擇</a:t>
            </a:r>
            <a:endParaRPr lang="en-US" altLang="zh-TW" sz="9200" b="1" dirty="0"/>
          </a:p>
          <a:p>
            <a:pPr>
              <a:buFont typeface="Wingdings" panose="05000000000000000000" pitchFamily="2" charset="2"/>
              <a:buChar char="p"/>
            </a:pPr>
            <a:r>
              <a:rPr lang="zh-TW" altLang="en-US" sz="7700" dirty="0"/>
              <a:t>根據憲法本文原來的規定，我國中央政府體制具有較濃厚的內閣制色彩，但是，憲法本文中也兼含總統制精神。是以，我國憲法上總統並非虛位元首，而享有某些政治實權。</a:t>
            </a:r>
            <a:endParaRPr lang="en-US" altLang="zh-TW" sz="7700" dirty="0"/>
          </a:p>
          <a:p>
            <a:pPr>
              <a:buFont typeface="Wingdings" panose="05000000000000000000" pitchFamily="2" charset="2"/>
              <a:buChar char="p"/>
            </a:pPr>
            <a:r>
              <a:rPr lang="zh-TW" altLang="en-US" sz="7700" dirty="0"/>
              <a:t>歷經七次修憲，我國早非當初內閣制傾向的憲政體制，而已朝向類似法國第五共和的雙重行政首長制邁進。</a:t>
            </a:r>
            <a:endParaRPr lang="zh-TW" altLang="en-US" sz="7700" b="1" dirty="0"/>
          </a:p>
        </p:txBody>
      </p:sp>
      <p:sp>
        <p:nvSpPr>
          <p:cNvPr id="2" name="投影片編號版面配置區 1">
            <a:extLst>
              <a:ext uri="{FF2B5EF4-FFF2-40B4-BE49-F238E27FC236}">
                <a16:creationId xmlns:a16="http://schemas.microsoft.com/office/drawing/2014/main" id="{A4AA45E4-0EFF-8871-80FD-6C78A9892F47}"/>
              </a:ext>
            </a:extLst>
          </p:cNvPr>
          <p:cNvSpPr>
            <a:spLocks noGrp="1"/>
          </p:cNvSpPr>
          <p:nvPr>
            <p:ph type="sldNum" sz="quarter" idx="12"/>
          </p:nvPr>
        </p:nvSpPr>
        <p:spPr/>
        <p:txBody>
          <a:bodyPr/>
          <a:lstStyle/>
          <a:p>
            <a:fld id="{DB37B800-3C50-46E9-963D-843F2A7F554F}" type="slidenum">
              <a:rPr lang="zh-TW" altLang="en-US" smtClean="0"/>
              <a:t>24</a:t>
            </a:fld>
            <a:endParaRPr lang="zh-TW" altLang="en-US"/>
          </a:p>
        </p:txBody>
      </p:sp>
    </p:spTree>
    <p:extLst>
      <p:ext uri="{BB962C8B-B14F-4D97-AF65-F5344CB8AC3E}">
        <p14:creationId xmlns:p14="http://schemas.microsoft.com/office/powerpoint/2010/main" val="2518193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肆、在民主的十字路口與憲政體制的抉擇</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556792"/>
            <a:ext cx="8686800" cy="4968552"/>
          </a:xfrm>
        </p:spPr>
        <p:txBody>
          <a:bodyPr>
            <a:normAutofit fontScale="40000" lnSpcReduction="20000"/>
          </a:bodyPr>
          <a:lstStyle/>
          <a:p>
            <a:pPr>
              <a:buFont typeface="Wingdings" panose="05000000000000000000" pitchFamily="2" charset="2"/>
              <a:buChar char="u"/>
            </a:pPr>
            <a:r>
              <a:rPr lang="zh-TW" altLang="en-US" sz="9200" b="1" dirty="0"/>
              <a:t>總統制、內閣制或雙首長制之抉擇</a:t>
            </a:r>
            <a:endParaRPr lang="en-US" altLang="zh-TW" sz="9200" b="1" dirty="0"/>
          </a:p>
          <a:p>
            <a:pPr>
              <a:buFont typeface="Wingdings" panose="05000000000000000000" pitchFamily="2" charset="2"/>
              <a:buChar char="p"/>
            </a:pPr>
            <a:r>
              <a:rPr lang="zh-TW" altLang="en-US" sz="7700" dirty="0"/>
              <a:t>我國當前的確處於憲政改革的十字路口，有關未來憲政體制的選擇或是憲改的時機及民主的深化等諸問題，無論是朝野政黨或是學者專家之意見均頗為分歧。</a:t>
            </a:r>
            <a:endParaRPr lang="en-US" altLang="zh-TW" sz="7700" dirty="0"/>
          </a:p>
          <a:p>
            <a:pPr>
              <a:buFont typeface="Wingdings" panose="05000000000000000000" pitchFamily="2" charset="2"/>
              <a:buChar char="p"/>
            </a:pPr>
            <a:r>
              <a:rPr lang="zh-TW" altLang="en-US" sz="7700" dirty="0"/>
              <a:t>因此，筆者認為我們在思考國家未來的憲政體制改革時，亦應以世界民主先進國家實施民主的經驗與教訓，並針對我國當前的政治發展趨勢與民意的需求，能以更理性、客觀、負責的態度來思考這一個關係國家未來民主發展之重大問題。</a:t>
            </a:r>
            <a:endParaRPr lang="zh-TW" altLang="en-US" sz="7700" b="1" dirty="0"/>
          </a:p>
        </p:txBody>
      </p:sp>
      <p:sp>
        <p:nvSpPr>
          <p:cNvPr id="2" name="投影片編號版面配置區 1">
            <a:extLst>
              <a:ext uri="{FF2B5EF4-FFF2-40B4-BE49-F238E27FC236}">
                <a16:creationId xmlns:a16="http://schemas.microsoft.com/office/drawing/2014/main" id="{B3897DE5-4FF8-1F60-A643-6638BAF4A3A2}"/>
              </a:ext>
            </a:extLst>
          </p:cNvPr>
          <p:cNvSpPr>
            <a:spLocks noGrp="1"/>
          </p:cNvSpPr>
          <p:nvPr>
            <p:ph type="sldNum" sz="quarter" idx="12"/>
          </p:nvPr>
        </p:nvSpPr>
        <p:spPr/>
        <p:txBody>
          <a:bodyPr/>
          <a:lstStyle/>
          <a:p>
            <a:fld id="{DB37B800-3C50-46E9-963D-843F2A7F554F}" type="slidenum">
              <a:rPr lang="zh-TW" altLang="en-US" smtClean="0"/>
              <a:t>25</a:t>
            </a:fld>
            <a:endParaRPr lang="zh-TW" altLang="en-US"/>
          </a:p>
        </p:txBody>
      </p:sp>
    </p:spTree>
    <p:extLst>
      <p:ext uri="{BB962C8B-B14F-4D97-AF65-F5344CB8AC3E}">
        <p14:creationId xmlns:p14="http://schemas.microsoft.com/office/powerpoint/2010/main" val="268019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肆、在民主的十字路口與憲政體制的抉擇</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556792"/>
            <a:ext cx="8686800" cy="4968552"/>
          </a:xfrm>
        </p:spPr>
        <p:txBody>
          <a:bodyPr>
            <a:normAutofit fontScale="40000" lnSpcReduction="20000"/>
          </a:bodyPr>
          <a:lstStyle/>
          <a:p>
            <a:pPr>
              <a:buFont typeface="Wingdings" panose="05000000000000000000" pitchFamily="2" charset="2"/>
              <a:buChar char="u"/>
            </a:pPr>
            <a:r>
              <a:rPr lang="zh-TW" altLang="en-US" sz="9200" b="1" dirty="0"/>
              <a:t>透過憲政改革建立中央政府體制</a:t>
            </a:r>
            <a:endParaRPr lang="en-US" altLang="zh-TW" sz="9200" b="1" dirty="0"/>
          </a:p>
          <a:p>
            <a:pPr>
              <a:buFont typeface="Wingdings" panose="05000000000000000000" pitchFamily="2" charset="2"/>
              <a:buChar char="p"/>
            </a:pPr>
            <a:r>
              <a:rPr lang="zh-TW" altLang="en-US" sz="7700" dirty="0"/>
              <a:t>值此國是正處於蜩螗沸羹之際，朝野政黨尤其是居高位者，當更能以天下蒼生為念，千萬不可為了自己黨派之利益而置人民之福祉於不顧，以犧牲國家與民眾的廣大利益，而去成就自己與所屬政黨之利益，這當不是一個負責任的政治家應有的風範。</a:t>
            </a:r>
            <a:endParaRPr lang="en-US" altLang="zh-TW" sz="7700" dirty="0"/>
          </a:p>
          <a:p>
            <a:pPr>
              <a:buFont typeface="Wingdings" panose="05000000000000000000" pitchFamily="2" charset="2"/>
              <a:buChar char="p"/>
            </a:pPr>
            <a:r>
              <a:rPr lang="zh-TW" altLang="en-US" sz="7700" dirty="0"/>
              <a:t>筆者認為我國未來的中央政府體制之走向，究竟應朝向總統制或內閣制或維持現行體制或就現行體制加以改良，亦是我們必須正視且必須加以從根本上去加以解決的問題。</a:t>
            </a:r>
            <a:endParaRPr lang="zh-TW" altLang="en-US" sz="7700" b="1" dirty="0"/>
          </a:p>
        </p:txBody>
      </p:sp>
      <p:sp>
        <p:nvSpPr>
          <p:cNvPr id="2" name="投影片編號版面配置區 1">
            <a:extLst>
              <a:ext uri="{FF2B5EF4-FFF2-40B4-BE49-F238E27FC236}">
                <a16:creationId xmlns:a16="http://schemas.microsoft.com/office/drawing/2014/main" id="{9D3FC8B3-2340-ABCE-FCC6-CC2723DB9EA5}"/>
              </a:ext>
            </a:extLst>
          </p:cNvPr>
          <p:cNvSpPr>
            <a:spLocks noGrp="1"/>
          </p:cNvSpPr>
          <p:nvPr>
            <p:ph type="sldNum" sz="quarter" idx="12"/>
          </p:nvPr>
        </p:nvSpPr>
        <p:spPr/>
        <p:txBody>
          <a:bodyPr/>
          <a:lstStyle/>
          <a:p>
            <a:fld id="{DB37B800-3C50-46E9-963D-843F2A7F554F}" type="slidenum">
              <a:rPr lang="zh-TW" altLang="en-US" smtClean="0"/>
              <a:t>26</a:t>
            </a:fld>
            <a:endParaRPr lang="zh-TW" altLang="en-US"/>
          </a:p>
        </p:txBody>
      </p:sp>
    </p:spTree>
    <p:extLst>
      <p:ext uri="{BB962C8B-B14F-4D97-AF65-F5344CB8AC3E}">
        <p14:creationId xmlns:p14="http://schemas.microsoft.com/office/powerpoint/2010/main" val="761230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肆、在民主的十字路口與憲政體制的抉擇</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556792"/>
            <a:ext cx="8686800" cy="4968552"/>
          </a:xfrm>
        </p:spPr>
        <p:txBody>
          <a:bodyPr>
            <a:normAutofit fontScale="32500" lnSpcReduction="20000"/>
          </a:bodyPr>
          <a:lstStyle/>
          <a:p>
            <a:pPr>
              <a:buFont typeface="Wingdings" panose="05000000000000000000" pitchFamily="2" charset="2"/>
              <a:buChar char="u"/>
            </a:pPr>
            <a:r>
              <a:rPr lang="zh-TW" altLang="en-US" sz="10800" b="1" dirty="0"/>
              <a:t>透過憲政改革建立中央政府體制</a:t>
            </a:r>
            <a:endParaRPr lang="en-US" altLang="zh-TW" sz="10800" b="1" dirty="0"/>
          </a:p>
          <a:p>
            <a:pPr>
              <a:buFont typeface="Wingdings" panose="05000000000000000000" pitchFamily="2" charset="2"/>
              <a:buChar char="p"/>
            </a:pPr>
            <a:r>
              <a:rPr lang="zh-TW" altLang="en-US" sz="8600" dirty="0"/>
              <a:t>憲法固然有其固定性，且不能動則輕言修法，但當目前的憲政體制之運作若經朝野一再地協商，卻無法有效地去突破政治的瓶頸，甚而繼續造成政治動盪不安，嚴重影響人民安定的生活時，那就必須考慮到修憲的層面了。</a:t>
            </a:r>
            <a:endParaRPr lang="en-US" altLang="zh-TW" sz="8600" dirty="0"/>
          </a:p>
          <a:p>
            <a:pPr>
              <a:buFont typeface="Wingdings" panose="05000000000000000000" pitchFamily="2" charset="2"/>
              <a:buChar char="p"/>
            </a:pPr>
            <a:r>
              <a:rPr lang="zh-TW" altLang="en-US" sz="8600" dirty="0"/>
              <a:t>依筆者長年研究台灣民主政治的發展及回顧過去我國立國制憲及政府播遷來台後實施的憲政過程，深深的感到之所以會形成當前民主的憲政困境，實在是「冰凍三尺，非一日之寒」。而這一切問題之癥結，主要乃是出在我國的憲政體制之設計上，在中央政府體制一直無法真正落實權責相符的問題。</a:t>
            </a:r>
            <a:endParaRPr lang="zh-TW" altLang="en-US" sz="8600" b="1" dirty="0"/>
          </a:p>
        </p:txBody>
      </p:sp>
      <p:sp>
        <p:nvSpPr>
          <p:cNvPr id="2" name="投影片編號版面配置區 1">
            <a:extLst>
              <a:ext uri="{FF2B5EF4-FFF2-40B4-BE49-F238E27FC236}">
                <a16:creationId xmlns:a16="http://schemas.microsoft.com/office/drawing/2014/main" id="{B2B43CB8-7BD2-8E27-1F07-60F5A4B1DD9F}"/>
              </a:ext>
            </a:extLst>
          </p:cNvPr>
          <p:cNvSpPr>
            <a:spLocks noGrp="1"/>
          </p:cNvSpPr>
          <p:nvPr>
            <p:ph type="sldNum" sz="quarter" idx="12"/>
          </p:nvPr>
        </p:nvSpPr>
        <p:spPr/>
        <p:txBody>
          <a:bodyPr/>
          <a:lstStyle/>
          <a:p>
            <a:fld id="{DB37B800-3C50-46E9-963D-843F2A7F554F}" type="slidenum">
              <a:rPr lang="zh-TW" altLang="en-US" smtClean="0"/>
              <a:t>27</a:t>
            </a:fld>
            <a:endParaRPr lang="zh-TW" altLang="en-US"/>
          </a:p>
        </p:txBody>
      </p:sp>
    </p:spTree>
    <p:extLst>
      <p:ext uri="{BB962C8B-B14F-4D97-AF65-F5344CB8AC3E}">
        <p14:creationId xmlns:p14="http://schemas.microsoft.com/office/powerpoint/2010/main" val="2001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fontScale="90000"/>
          </a:bodyPr>
          <a:lstStyle/>
          <a:p>
            <a:r>
              <a:rPr lang="zh-TW" altLang="en-US" sz="4000" dirty="0">
                <a:latin typeface="標楷體" panose="03000509000000000000" pitchFamily="65" charset="-120"/>
                <a:ea typeface="標楷體" panose="03000509000000000000" pitchFamily="65" charset="-120"/>
              </a:rPr>
              <a:t>肆、在民主的十字路口與憲政體制的抉擇</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556792"/>
            <a:ext cx="8686800" cy="4968552"/>
          </a:xfrm>
        </p:spPr>
        <p:txBody>
          <a:bodyPr>
            <a:normAutofit fontScale="25000" lnSpcReduction="20000"/>
          </a:bodyPr>
          <a:lstStyle/>
          <a:p>
            <a:pPr>
              <a:buFont typeface="Wingdings" panose="05000000000000000000" pitchFamily="2" charset="2"/>
              <a:buChar char="u"/>
            </a:pPr>
            <a:r>
              <a:rPr lang="zh-TW" altLang="en-US" sz="14000" b="1" dirty="0"/>
              <a:t>透過憲政改革建立中央政府體制</a:t>
            </a:r>
            <a:endParaRPr lang="en-US" altLang="zh-TW" sz="14000" b="1" dirty="0"/>
          </a:p>
          <a:p>
            <a:pPr>
              <a:buFont typeface="Wingdings" panose="05000000000000000000" pitchFamily="2" charset="2"/>
              <a:buChar char="p"/>
            </a:pPr>
            <a:r>
              <a:rPr lang="zh-TW" altLang="en-US" sz="11200" dirty="0"/>
              <a:t>我們自</a:t>
            </a:r>
            <a:r>
              <a:rPr lang="en-US" altLang="zh-TW" sz="11200" dirty="0"/>
              <a:t>1991</a:t>
            </a:r>
            <a:r>
              <a:rPr lang="zh-TW" altLang="en-US" sz="11200" dirty="0"/>
              <a:t>年至</a:t>
            </a:r>
            <a:r>
              <a:rPr lang="en-US" altLang="zh-TW" sz="11200" dirty="0"/>
              <a:t>2005</a:t>
            </a:r>
            <a:r>
              <a:rPr lang="zh-TW" altLang="en-US" sz="11200" dirty="0"/>
              <a:t>年間，進行了七次修憲工程，固然使我們國家的民主開放向前邁進一個新里程，但至今有關中央政府體制之權責劃分與運作卻仍有未能順暢之處。</a:t>
            </a:r>
            <a:endParaRPr lang="en-US" altLang="zh-TW" sz="11200" dirty="0"/>
          </a:p>
          <a:p>
            <a:pPr>
              <a:buFont typeface="Wingdings" panose="05000000000000000000" pitchFamily="2" charset="2"/>
              <a:buChar char="p"/>
            </a:pPr>
            <a:r>
              <a:rPr lang="zh-TW" altLang="en-US" sz="11200" dirty="0"/>
              <a:t>當然就民主憲政的原理及西方民主先進國家實施民主化的過程經驗，無論是總統制或內閣制及法國的雙首長制，皆有其自己國家的立憲歷史背景與特色，而政治制度亦沒有絕對的優劣標準，只能說何種憲政制度比較適合該國當時的民意主流趨勢與政治發展需要罷了，而為了突破當前憲政瓶頸以落實主權在民的理想，建構真正權責相符的中央政府體制，未來透過修憲無論採總統制、內閣制或雙首長制，惟有朝野達成共識以體現我國主流民意之趨勢為要。</a:t>
            </a:r>
            <a:endParaRPr lang="zh-TW" altLang="en-US" sz="11200" b="1" dirty="0"/>
          </a:p>
        </p:txBody>
      </p:sp>
      <p:sp>
        <p:nvSpPr>
          <p:cNvPr id="2" name="投影片編號版面配置區 1">
            <a:extLst>
              <a:ext uri="{FF2B5EF4-FFF2-40B4-BE49-F238E27FC236}">
                <a16:creationId xmlns:a16="http://schemas.microsoft.com/office/drawing/2014/main" id="{CAF12FEC-1D38-EE0E-53EE-0AD56FCD016B}"/>
              </a:ext>
            </a:extLst>
          </p:cNvPr>
          <p:cNvSpPr>
            <a:spLocks noGrp="1"/>
          </p:cNvSpPr>
          <p:nvPr>
            <p:ph type="sldNum" sz="quarter" idx="12"/>
          </p:nvPr>
        </p:nvSpPr>
        <p:spPr/>
        <p:txBody>
          <a:bodyPr/>
          <a:lstStyle/>
          <a:p>
            <a:fld id="{DB37B800-3C50-46E9-963D-843F2A7F554F}" type="slidenum">
              <a:rPr lang="zh-TW" altLang="en-US" smtClean="0"/>
              <a:t>28</a:t>
            </a:fld>
            <a:endParaRPr lang="zh-TW" altLang="en-US"/>
          </a:p>
        </p:txBody>
      </p:sp>
    </p:spTree>
    <p:extLst>
      <p:ext uri="{BB962C8B-B14F-4D97-AF65-F5344CB8AC3E}">
        <p14:creationId xmlns:p14="http://schemas.microsoft.com/office/powerpoint/2010/main" val="214297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25000" lnSpcReduction="20000"/>
          </a:bodyPr>
          <a:lstStyle/>
          <a:p>
            <a:pPr>
              <a:buFont typeface="Wingdings" panose="05000000000000000000" pitchFamily="2" charset="2"/>
              <a:buChar char="u"/>
            </a:pPr>
            <a:r>
              <a:rPr lang="zh-TW" altLang="en-US" sz="14000" b="1" dirty="0"/>
              <a:t>建立公平公正的選舉制度與良性競爭的政黨政治以提昇優質的憲政文化</a:t>
            </a:r>
            <a:endParaRPr lang="en-US" altLang="zh-TW" sz="14000" b="1" dirty="0"/>
          </a:p>
          <a:p>
            <a:pPr>
              <a:buFont typeface="Wingdings" panose="05000000000000000000" pitchFamily="2" charset="2"/>
              <a:buChar char="p"/>
            </a:pPr>
            <a:r>
              <a:rPr lang="zh-TW" altLang="en-US" sz="11200" dirty="0"/>
              <a:t>民主政治是民意政治，法治政治又是政黨政治。政黨成立之目的乃是透過選舉的方式，以求選舉勝利取得政權，實踐其福國利民的政綱政策為目的。因此，當選舉之際，各政黨皆會透過黨內初選或政黨內部協商，以求能選出更為傑出的候選人以代表其政黨，博取民眾的支持。</a:t>
            </a:r>
            <a:endParaRPr lang="en-US" altLang="zh-TW" sz="11200" dirty="0"/>
          </a:p>
        </p:txBody>
      </p:sp>
      <p:sp>
        <p:nvSpPr>
          <p:cNvPr id="2" name="投影片編號版面配置區 1">
            <a:extLst>
              <a:ext uri="{FF2B5EF4-FFF2-40B4-BE49-F238E27FC236}">
                <a16:creationId xmlns:a16="http://schemas.microsoft.com/office/drawing/2014/main" id="{78E5CCFA-1EDC-AEC4-8010-77F06CE2B0D6}"/>
              </a:ext>
            </a:extLst>
          </p:cNvPr>
          <p:cNvSpPr>
            <a:spLocks noGrp="1"/>
          </p:cNvSpPr>
          <p:nvPr>
            <p:ph type="sldNum" sz="quarter" idx="12"/>
          </p:nvPr>
        </p:nvSpPr>
        <p:spPr/>
        <p:txBody>
          <a:bodyPr/>
          <a:lstStyle/>
          <a:p>
            <a:fld id="{DB37B800-3C50-46E9-963D-843F2A7F554F}" type="slidenum">
              <a:rPr lang="zh-TW" altLang="en-US" smtClean="0"/>
              <a:t>29</a:t>
            </a:fld>
            <a:endParaRPr lang="zh-TW" altLang="en-US"/>
          </a:p>
        </p:txBody>
      </p:sp>
    </p:spTree>
    <p:extLst>
      <p:ext uri="{BB962C8B-B14F-4D97-AF65-F5344CB8AC3E}">
        <p14:creationId xmlns:p14="http://schemas.microsoft.com/office/powerpoint/2010/main" val="127941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8A4BD-DA24-D366-4814-783F73702494}"/>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3223A09-2D6E-747F-56A5-44AEA569510A}"/>
              </a:ext>
            </a:extLst>
          </p:cNvPr>
          <p:cNvSpPr>
            <a:spLocks noGrp="1"/>
          </p:cNvSpPr>
          <p:nvPr>
            <p:ph type="title"/>
          </p:nvPr>
        </p:nvSpPr>
        <p:spPr/>
        <p:txBody>
          <a:bodyPr/>
          <a:lstStyle/>
          <a:p>
            <a:r>
              <a:rPr lang="zh-TW" altLang="en-US" b="1" dirty="0"/>
              <a:t>講題大綱</a:t>
            </a:r>
          </a:p>
        </p:txBody>
      </p:sp>
      <p:graphicFrame>
        <p:nvGraphicFramePr>
          <p:cNvPr id="4" name="資料庫圖表 3">
            <a:extLst>
              <a:ext uri="{FF2B5EF4-FFF2-40B4-BE49-F238E27FC236}">
                <a16:creationId xmlns:a16="http://schemas.microsoft.com/office/drawing/2014/main" id="{A9A30F92-D3AF-ED56-54BC-F869662752D9}"/>
              </a:ext>
            </a:extLst>
          </p:cNvPr>
          <p:cNvGraphicFramePr/>
          <p:nvPr>
            <p:extLst>
              <p:ext uri="{D42A27DB-BD31-4B8C-83A1-F6EECF244321}">
                <p14:modId xmlns:p14="http://schemas.microsoft.com/office/powerpoint/2010/main" val="3117976509"/>
              </p:ext>
            </p:extLst>
          </p:nvPr>
        </p:nvGraphicFramePr>
        <p:xfrm>
          <a:off x="107504" y="1628800"/>
          <a:ext cx="88840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a:extLst>
              <a:ext uri="{FF2B5EF4-FFF2-40B4-BE49-F238E27FC236}">
                <a16:creationId xmlns:a16="http://schemas.microsoft.com/office/drawing/2014/main" id="{C6A46A6B-9C10-E1A9-F634-B6591EB42EA7}"/>
              </a:ext>
            </a:extLst>
          </p:cNvPr>
          <p:cNvSpPr>
            <a:spLocks noGrp="1"/>
          </p:cNvSpPr>
          <p:nvPr>
            <p:ph type="sldNum" sz="quarter" idx="12"/>
          </p:nvPr>
        </p:nvSpPr>
        <p:spPr/>
        <p:txBody>
          <a:bodyPr/>
          <a:lstStyle/>
          <a:p>
            <a:fld id="{DB37B800-3C50-46E9-963D-843F2A7F554F}" type="slidenum">
              <a:rPr lang="zh-TW" altLang="en-US" smtClean="0"/>
              <a:t>3</a:t>
            </a:fld>
            <a:endParaRPr lang="zh-TW" altLang="en-US"/>
          </a:p>
        </p:txBody>
      </p:sp>
    </p:spTree>
    <p:extLst>
      <p:ext uri="{BB962C8B-B14F-4D97-AF65-F5344CB8AC3E}">
        <p14:creationId xmlns:p14="http://schemas.microsoft.com/office/powerpoint/2010/main" val="846082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25000" lnSpcReduction="20000"/>
          </a:bodyPr>
          <a:lstStyle/>
          <a:p>
            <a:pPr>
              <a:buFont typeface="Wingdings" panose="05000000000000000000" pitchFamily="2" charset="2"/>
              <a:buChar char="u"/>
            </a:pPr>
            <a:r>
              <a:rPr lang="zh-TW" altLang="en-US" sz="14000" b="1" dirty="0"/>
              <a:t>建立公平公正的選舉制度與良性競爭的政黨政治以提昇優質的憲政文化</a:t>
            </a:r>
            <a:endParaRPr lang="en-US" altLang="zh-TW" sz="14000" b="1" dirty="0"/>
          </a:p>
          <a:p>
            <a:pPr>
              <a:buFont typeface="Wingdings" panose="05000000000000000000" pitchFamily="2" charset="2"/>
              <a:buChar char="p"/>
            </a:pPr>
            <a:r>
              <a:rPr lang="zh-TW" altLang="en-US" sz="11200" dirty="0"/>
              <a:t>法國名政治學者杜瓦傑（</a:t>
            </a:r>
            <a:r>
              <a:rPr lang="en-US" altLang="zh-TW" sz="11200" dirty="0"/>
              <a:t>Maurice </a:t>
            </a:r>
            <a:r>
              <a:rPr lang="en-US" altLang="zh-TW" sz="11200" dirty="0" err="1"/>
              <a:t>Duverger</a:t>
            </a:r>
            <a:r>
              <a:rPr lang="zh-TW" altLang="en-US" sz="11200" dirty="0"/>
              <a:t>）在</a:t>
            </a:r>
            <a:r>
              <a:rPr lang="en-US" altLang="zh-TW" sz="11200" dirty="0"/>
              <a:t>《</a:t>
            </a:r>
            <a:r>
              <a:rPr lang="zh-TW" altLang="en-US" sz="11200" dirty="0"/>
              <a:t>政黨論</a:t>
            </a:r>
            <a:r>
              <a:rPr lang="en-US" altLang="zh-TW" sz="11200" dirty="0"/>
              <a:t>》</a:t>
            </a:r>
            <a:r>
              <a:rPr lang="zh-TW" altLang="en-US" sz="11200" dirty="0"/>
              <a:t>中指出：政黨的緣起是與議會政治及人民選舉權的擴大有著密切的關係。儘管政黨的選舉關係會隨著選民自由意願的高漲、新生代選民的自我認同、新的社會與環境問題等而式微，但毋庸置疑地在一個政治體系中，直到目前為止，尚無其他組織可以取代政黨去扮演這個角色與功能，唯有透過良好的選舉制度與政黨競爭體系，才能真正落實國家的憲政體制。</a:t>
            </a:r>
          </a:p>
        </p:txBody>
      </p:sp>
      <p:sp>
        <p:nvSpPr>
          <p:cNvPr id="2" name="投影片編號版面配置區 1">
            <a:extLst>
              <a:ext uri="{FF2B5EF4-FFF2-40B4-BE49-F238E27FC236}">
                <a16:creationId xmlns:a16="http://schemas.microsoft.com/office/drawing/2014/main" id="{68CC4889-3438-25C3-32F7-2C7314DDD24D}"/>
              </a:ext>
            </a:extLst>
          </p:cNvPr>
          <p:cNvSpPr>
            <a:spLocks noGrp="1"/>
          </p:cNvSpPr>
          <p:nvPr>
            <p:ph type="sldNum" sz="quarter" idx="12"/>
          </p:nvPr>
        </p:nvSpPr>
        <p:spPr/>
        <p:txBody>
          <a:bodyPr/>
          <a:lstStyle/>
          <a:p>
            <a:fld id="{DB37B800-3C50-46E9-963D-843F2A7F554F}" type="slidenum">
              <a:rPr lang="zh-TW" altLang="en-US" smtClean="0"/>
              <a:t>30</a:t>
            </a:fld>
            <a:endParaRPr lang="zh-TW" altLang="en-US"/>
          </a:p>
        </p:txBody>
      </p:sp>
    </p:spTree>
    <p:extLst>
      <p:ext uri="{BB962C8B-B14F-4D97-AF65-F5344CB8AC3E}">
        <p14:creationId xmlns:p14="http://schemas.microsoft.com/office/powerpoint/2010/main" val="78417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70000" lnSpcReduction="20000"/>
          </a:bodyPr>
          <a:lstStyle/>
          <a:p>
            <a:pPr>
              <a:buFont typeface="Wingdings" panose="05000000000000000000" pitchFamily="2" charset="2"/>
              <a:buChar char="u"/>
            </a:pPr>
            <a:r>
              <a:rPr lang="zh-TW" altLang="en-US" sz="5000" b="1" dirty="0"/>
              <a:t>建立公平公正的選舉制度與良性競爭的政黨政治以提昇優質的憲政文化</a:t>
            </a:r>
            <a:endParaRPr lang="en-US" altLang="zh-TW" sz="5000" b="1" dirty="0"/>
          </a:p>
          <a:p>
            <a:pPr>
              <a:buFont typeface="Wingdings" panose="05000000000000000000" pitchFamily="2" charset="2"/>
              <a:buChar char="p"/>
            </a:pPr>
            <a:r>
              <a:rPr lang="zh-TW" altLang="en-US" sz="4500" dirty="0"/>
              <a:t>不同的選舉制度對政黨發展都會造成不同的影響。</a:t>
            </a:r>
            <a:endParaRPr lang="en-US" altLang="zh-TW" sz="4500" dirty="0"/>
          </a:p>
          <a:p>
            <a:pPr>
              <a:buFont typeface="Wingdings" panose="05000000000000000000" pitchFamily="2" charset="2"/>
              <a:buChar char="p"/>
            </a:pPr>
            <a:r>
              <a:rPr lang="zh-TW" altLang="en-US" sz="4500" dirty="0"/>
              <a:t>筆者一向關心我國民主憲政之發展，尤其是選舉制度與政黨良性的競爭問題，因此，筆者藉此呼籲能秉持一切以國家與民眾的福祉為前提，共同塑造一個理性溫和、安寧優質而良好的選舉大環境，以爭取為國家與民眾服務的機會，選舉的勝負是一時的，而國家與民眾的幸福生活之維護是永遠的，而為國家與民眾服務的機會是多方面。</a:t>
            </a:r>
            <a:endParaRPr lang="en-US" altLang="zh-TW" sz="4500" dirty="0"/>
          </a:p>
          <a:p>
            <a:pPr>
              <a:buFont typeface="Wingdings" panose="05000000000000000000" pitchFamily="2" charset="2"/>
              <a:buChar char="p"/>
            </a:pPr>
            <a:endParaRPr lang="en-US" altLang="zh-TW" sz="112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EB83E0AF-E6FB-0643-DEC8-25ABB992A4F3}"/>
              </a:ext>
            </a:extLst>
          </p:cNvPr>
          <p:cNvSpPr>
            <a:spLocks noGrp="1"/>
          </p:cNvSpPr>
          <p:nvPr>
            <p:ph type="sldNum" sz="quarter" idx="12"/>
          </p:nvPr>
        </p:nvSpPr>
        <p:spPr/>
        <p:txBody>
          <a:bodyPr/>
          <a:lstStyle/>
          <a:p>
            <a:fld id="{DB37B800-3C50-46E9-963D-843F2A7F554F}" type="slidenum">
              <a:rPr lang="zh-TW" altLang="en-US" smtClean="0"/>
              <a:t>31</a:t>
            </a:fld>
            <a:endParaRPr lang="zh-TW" altLang="en-US"/>
          </a:p>
        </p:txBody>
      </p:sp>
    </p:spTree>
    <p:extLst>
      <p:ext uri="{BB962C8B-B14F-4D97-AF65-F5344CB8AC3E}">
        <p14:creationId xmlns:p14="http://schemas.microsoft.com/office/powerpoint/2010/main" val="3552168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47500" lnSpcReduction="20000"/>
          </a:bodyPr>
          <a:lstStyle/>
          <a:p>
            <a:pPr>
              <a:buFont typeface="Wingdings" panose="05000000000000000000" pitchFamily="2" charset="2"/>
              <a:buChar char="u"/>
            </a:pPr>
            <a:r>
              <a:rPr lang="zh-TW" altLang="en-US" sz="6100" b="1" dirty="0"/>
              <a:t>建立公平公正的選舉制度與良性競爭的政黨政治以提昇優質的憲政文化</a:t>
            </a:r>
            <a:endParaRPr lang="en-US" altLang="zh-TW" sz="6100" b="1" dirty="0"/>
          </a:p>
          <a:p>
            <a:pPr>
              <a:buFont typeface="Wingdings" panose="05000000000000000000" pitchFamily="2" charset="2"/>
              <a:buChar char="p"/>
            </a:pPr>
            <a:r>
              <a:rPr lang="zh-TW" altLang="en-US" sz="5500" dirty="0"/>
              <a:t>任何憲政體制之實現，必須以建立一個良性的政黨政治制度為前提，我們亦應體認現在是政黨政治來臨的時代，因為政黨成立之主要目的乃是要為全民之福祉而奉獻，並不是只為自己政黨的利益著想，而必須以更宏觀的格局為全民之幸福生活而打拚。</a:t>
            </a:r>
            <a:endParaRPr lang="en-US" altLang="zh-TW" sz="5500" dirty="0"/>
          </a:p>
          <a:p>
            <a:pPr>
              <a:buFont typeface="Wingdings" panose="05000000000000000000" pitchFamily="2" charset="2"/>
              <a:buChar char="p"/>
            </a:pPr>
            <a:r>
              <a:rPr lang="zh-TW" altLang="en-US" sz="5500" dirty="0"/>
              <a:t>因此「政黨政治」並不是「仇敵」的政治，而是建立在既合作又競爭的基礎，如此，我們的民主政治才能朝向更為健全的方向發展，有關這點，老牌的民主憲政國家，其高尚典雅的憲政文化殊值我們參考借鏡。</a:t>
            </a:r>
            <a:endParaRPr lang="en-US" altLang="zh-TW" sz="5500" dirty="0"/>
          </a:p>
          <a:p>
            <a:pPr>
              <a:buFont typeface="Wingdings" panose="05000000000000000000" pitchFamily="2" charset="2"/>
              <a:buChar char="p"/>
            </a:pPr>
            <a:r>
              <a:rPr lang="zh-TW" altLang="en-US" sz="5500" dirty="0"/>
              <a:t>筆者認為唯有建立一流的憲政體制與良性競爭的政黨政治，才能有效的形塑一個更為優質的選舉大環境。</a:t>
            </a:r>
            <a:endParaRPr lang="en-US" altLang="zh-TW" sz="55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7B39E9EB-3182-998A-C407-31A3475774B4}"/>
              </a:ext>
            </a:extLst>
          </p:cNvPr>
          <p:cNvSpPr>
            <a:spLocks noGrp="1"/>
          </p:cNvSpPr>
          <p:nvPr>
            <p:ph type="sldNum" sz="quarter" idx="12"/>
          </p:nvPr>
        </p:nvSpPr>
        <p:spPr/>
        <p:txBody>
          <a:bodyPr/>
          <a:lstStyle/>
          <a:p>
            <a:fld id="{DB37B800-3C50-46E9-963D-843F2A7F554F}" type="slidenum">
              <a:rPr lang="zh-TW" altLang="en-US" smtClean="0"/>
              <a:t>32</a:t>
            </a:fld>
            <a:endParaRPr lang="zh-TW" altLang="en-US"/>
          </a:p>
        </p:txBody>
      </p:sp>
    </p:spTree>
    <p:extLst>
      <p:ext uri="{BB962C8B-B14F-4D97-AF65-F5344CB8AC3E}">
        <p14:creationId xmlns:p14="http://schemas.microsoft.com/office/powerpoint/2010/main" val="296588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55000" lnSpcReduction="20000"/>
          </a:bodyPr>
          <a:lstStyle/>
          <a:p>
            <a:pPr>
              <a:buFont typeface="Wingdings" panose="05000000000000000000" pitchFamily="2" charset="2"/>
              <a:buChar char="u"/>
            </a:pPr>
            <a:r>
              <a:rPr lang="zh-TW" altLang="en-US" sz="6100" b="1" dirty="0"/>
              <a:t>總統制、內閣制、雙首長制在民主十字路口的抉擇</a:t>
            </a:r>
            <a:endParaRPr lang="en-US" altLang="zh-TW" sz="6100" b="1" dirty="0"/>
          </a:p>
          <a:p>
            <a:pPr>
              <a:buFont typeface="Wingdings" panose="05000000000000000000" pitchFamily="2" charset="2"/>
              <a:buChar char="p"/>
            </a:pPr>
            <a:r>
              <a:rPr lang="zh-TW" altLang="en-US" sz="5500" dirty="0"/>
              <a:t>我國中央政府體制之設計與運作無法發揮真正權力分立與制衡且權責劃分清楚之應有功能。</a:t>
            </a:r>
            <a:endParaRPr lang="en-US" altLang="zh-TW" sz="5500" dirty="0"/>
          </a:p>
          <a:p>
            <a:pPr>
              <a:buFont typeface="Wingdings" panose="05000000000000000000" pitchFamily="2" charset="2"/>
              <a:buChar char="p"/>
            </a:pPr>
            <a:r>
              <a:rPr lang="zh-TW" altLang="en-US" sz="5500" dirty="0"/>
              <a:t>論及我國的政府體制，綜合各界所提出的不同主張，其實世界上各民主先進國所實施的憲政體制皆有其特色，也沒有絕對的優劣標準，只要能符合權責相符、一切政治之運作能遵守民主憲政的原理、且又政黨之間能秉持以國家之安全與人民之福祉為前提，做好彼此協商，在既合作又競爭的良性政治遊戲規則下，共謀國是之推動。</a:t>
            </a:r>
            <a:endParaRPr lang="en-US" altLang="zh-TW" sz="55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47868E13-4F78-6038-143F-31177E65816E}"/>
              </a:ext>
            </a:extLst>
          </p:cNvPr>
          <p:cNvSpPr>
            <a:spLocks noGrp="1"/>
          </p:cNvSpPr>
          <p:nvPr>
            <p:ph type="sldNum" sz="quarter" idx="12"/>
          </p:nvPr>
        </p:nvSpPr>
        <p:spPr/>
        <p:txBody>
          <a:bodyPr/>
          <a:lstStyle/>
          <a:p>
            <a:fld id="{DB37B800-3C50-46E9-963D-843F2A7F554F}" type="slidenum">
              <a:rPr lang="zh-TW" altLang="en-US" smtClean="0"/>
              <a:t>33</a:t>
            </a:fld>
            <a:endParaRPr lang="zh-TW" altLang="en-US"/>
          </a:p>
        </p:txBody>
      </p:sp>
    </p:spTree>
    <p:extLst>
      <p:ext uri="{BB962C8B-B14F-4D97-AF65-F5344CB8AC3E}">
        <p14:creationId xmlns:p14="http://schemas.microsoft.com/office/powerpoint/2010/main" val="1865306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a:bodyPr>
          <a:lstStyle/>
          <a:p>
            <a:pPr>
              <a:buFont typeface="Wingdings" panose="05000000000000000000" pitchFamily="2" charset="2"/>
              <a:buChar char="u"/>
            </a:pPr>
            <a:r>
              <a:rPr lang="zh-TW" altLang="en-US" sz="4400" b="1" dirty="0"/>
              <a:t>總統制、內閣制、雙首長制在民主十字路口的抉擇</a:t>
            </a:r>
            <a:endParaRPr lang="en-US" altLang="zh-TW" sz="4400" b="1" dirty="0"/>
          </a:p>
          <a:p>
            <a:pPr>
              <a:buFont typeface="Wingdings" panose="05000000000000000000" pitchFamily="2" charset="2"/>
              <a:buChar char="p"/>
            </a:pPr>
            <a:r>
              <a:rPr lang="zh-TW" altLang="en-US" sz="3300" dirty="0"/>
              <a:t>就我國的制憲歷史而言，孫中山先生所主張的建國理想，本來就是提倡建設一個像美國或法國那樣分權與制衡的政府，來保障人民的基本人權，以落實主權在民的理想。</a:t>
            </a:r>
            <a:endParaRPr lang="en-US" altLang="zh-TW" sz="3300" dirty="0"/>
          </a:p>
          <a:p>
            <a:pPr>
              <a:buFont typeface="Wingdings" panose="05000000000000000000" pitchFamily="2" charset="2"/>
              <a:buChar char="p"/>
            </a:pPr>
            <a:endParaRPr lang="en-US" altLang="zh-TW" sz="55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93615B46-1041-3E2B-E165-DC5228D22E80}"/>
              </a:ext>
            </a:extLst>
          </p:cNvPr>
          <p:cNvSpPr>
            <a:spLocks noGrp="1"/>
          </p:cNvSpPr>
          <p:nvPr>
            <p:ph type="sldNum" sz="quarter" idx="12"/>
          </p:nvPr>
        </p:nvSpPr>
        <p:spPr/>
        <p:txBody>
          <a:bodyPr/>
          <a:lstStyle/>
          <a:p>
            <a:fld id="{DB37B800-3C50-46E9-963D-843F2A7F554F}" type="slidenum">
              <a:rPr lang="zh-TW" altLang="en-US" smtClean="0"/>
              <a:t>34</a:t>
            </a:fld>
            <a:endParaRPr lang="zh-TW" altLang="en-US"/>
          </a:p>
        </p:txBody>
      </p:sp>
    </p:spTree>
    <p:extLst>
      <p:ext uri="{BB962C8B-B14F-4D97-AF65-F5344CB8AC3E}">
        <p14:creationId xmlns:p14="http://schemas.microsoft.com/office/powerpoint/2010/main" val="37391186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85000" lnSpcReduction="10000"/>
          </a:bodyPr>
          <a:lstStyle/>
          <a:p>
            <a:pPr>
              <a:buFont typeface="Wingdings" panose="05000000000000000000" pitchFamily="2" charset="2"/>
              <a:buChar char="u"/>
            </a:pPr>
            <a:r>
              <a:rPr lang="zh-TW" altLang="en-US" sz="4400" b="1" dirty="0"/>
              <a:t>體制設計權責不符致政黨競爭紛擾難休</a:t>
            </a:r>
            <a:endParaRPr lang="en-US" altLang="zh-TW" sz="4400" b="1" dirty="0"/>
          </a:p>
          <a:p>
            <a:pPr>
              <a:buFont typeface="Wingdings" panose="05000000000000000000" pitchFamily="2" charset="2"/>
              <a:buChar char="p"/>
            </a:pPr>
            <a:r>
              <a:rPr lang="zh-TW" altLang="en-US" sz="3300" dirty="0"/>
              <a:t>的確，世上難有百代不衰之思想，亦不容易找到完美無缺的政治體制，而中華民國憲法之制定乃是經過各黨各派政治協商之結果，亦因中央權責劃分不清致而種下了爾後各界爭論不已之根源。</a:t>
            </a:r>
            <a:endParaRPr lang="en-US" altLang="zh-TW" sz="3300" dirty="0"/>
          </a:p>
          <a:p>
            <a:pPr>
              <a:buFont typeface="Wingdings" panose="05000000000000000000" pitchFamily="2" charset="2"/>
              <a:buChar char="p"/>
            </a:pPr>
            <a:r>
              <a:rPr lang="zh-TW" altLang="en-US" sz="3300" dirty="0"/>
              <a:t>惟自</a:t>
            </a:r>
            <a:r>
              <a:rPr lang="en-US" altLang="zh-TW" sz="3300" dirty="0"/>
              <a:t>2016</a:t>
            </a:r>
            <a:r>
              <a:rPr lang="zh-TW" altLang="en-US" sz="3300" dirty="0"/>
              <a:t>年政黨再度輪替以來，藍綠政黨之間的相爭仍未見有減緩的跡象，其中的因素不只一端，然而依筆者之看法，尚未建立一個真正權力分立與制衡、權責相符的憲政體制及良性的政黨競爭體制，乃是其中最大的因素。</a:t>
            </a:r>
            <a:endParaRPr lang="en-US" altLang="zh-TW" sz="3300" dirty="0"/>
          </a:p>
          <a:p>
            <a:pPr>
              <a:buFont typeface="Wingdings" panose="05000000000000000000" pitchFamily="2" charset="2"/>
              <a:buChar char="p"/>
            </a:pPr>
            <a:endParaRPr lang="en-US" altLang="zh-TW" sz="55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2CB2CD6C-B88E-1821-E2EA-FE3CDD05C018}"/>
              </a:ext>
            </a:extLst>
          </p:cNvPr>
          <p:cNvSpPr>
            <a:spLocks noGrp="1"/>
          </p:cNvSpPr>
          <p:nvPr>
            <p:ph type="sldNum" sz="quarter" idx="12"/>
          </p:nvPr>
        </p:nvSpPr>
        <p:spPr/>
        <p:txBody>
          <a:bodyPr/>
          <a:lstStyle/>
          <a:p>
            <a:fld id="{DB37B800-3C50-46E9-963D-843F2A7F554F}" type="slidenum">
              <a:rPr lang="zh-TW" altLang="en-US" smtClean="0"/>
              <a:t>35</a:t>
            </a:fld>
            <a:endParaRPr lang="zh-TW" altLang="en-US"/>
          </a:p>
        </p:txBody>
      </p:sp>
    </p:spTree>
    <p:extLst>
      <p:ext uri="{BB962C8B-B14F-4D97-AF65-F5344CB8AC3E}">
        <p14:creationId xmlns:p14="http://schemas.microsoft.com/office/powerpoint/2010/main" val="2626393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85000" lnSpcReduction="20000"/>
          </a:bodyPr>
          <a:lstStyle/>
          <a:p>
            <a:pPr>
              <a:buFont typeface="Wingdings" panose="05000000000000000000" pitchFamily="2" charset="2"/>
              <a:buChar char="u"/>
            </a:pPr>
            <a:r>
              <a:rPr lang="zh-TW" altLang="en-US" sz="4400" b="1" dirty="0"/>
              <a:t>體制設計權責不符致政黨競爭紛擾難休</a:t>
            </a:r>
            <a:endParaRPr lang="en-US" altLang="zh-TW" sz="4400" b="1" dirty="0"/>
          </a:p>
          <a:p>
            <a:pPr>
              <a:buFont typeface="Wingdings" panose="05000000000000000000" pitchFamily="2" charset="2"/>
              <a:buChar char="p"/>
            </a:pPr>
            <a:r>
              <a:rPr lang="zh-TW" altLang="en-US" sz="3300" dirty="0"/>
              <a:t>因此為提昇我國的民主政治品質、以利國是推動順暢，當前憲法實有待加以改革之必要，尤其是未來的中央體制之走向，究竟應朝向總統制或內閣制或實施的雙首長制來加以改良，亦在在皆是我們必須加以正視並從根本上去加以解決的重要課題。</a:t>
            </a:r>
            <a:endParaRPr lang="en-US" altLang="zh-TW" sz="3300" dirty="0"/>
          </a:p>
          <a:p>
            <a:pPr>
              <a:buFont typeface="Wingdings" panose="05000000000000000000" pitchFamily="2" charset="2"/>
              <a:buChar char="p"/>
            </a:pPr>
            <a:r>
              <a:rPr lang="zh-TW" altLang="en-US" sz="3300" dirty="0"/>
              <a:t>筆者亦認為要有效的突破當前台灣民主憲政之困境，我國的中央政府體制確實有加以改革之必要，而未來我國憲政體制的走向究竟朝向內閣制、總統制或是對當前實施的雙首長制加以改良，皆有待朝野全民來加以審慎思考，並以民主協商方式凝聚民主之共識而來加以共同解決。</a:t>
            </a:r>
            <a:endParaRPr lang="en-US" altLang="zh-TW" sz="3300" dirty="0"/>
          </a:p>
          <a:p>
            <a:pPr>
              <a:buFont typeface="Wingdings" panose="05000000000000000000" pitchFamily="2" charset="2"/>
              <a:buChar char="p"/>
            </a:pPr>
            <a:endParaRPr lang="en-US" altLang="zh-TW" sz="55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FE6391BF-D9B3-7F61-8E28-40FB7DCD74A8}"/>
              </a:ext>
            </a:extLst>
          </p:cNvPr>
          <p:cNvSpPr>
            <a:spLocks noGrp="1"/>
          </p:cNvSpPr>
          <p:nvPr>
            <p:ph type="sldNum" sz="quarter" idx="12"/>
          </p:nvPr>
        </p:nvSpPr>
        <p:spPr/>
        <p:txBody>
          <a:bodyPr/>
          <a:lstStyle/>
          <a:p>
            <a:fld id="{DB37B800-3C50-46E9-963D-843F2A7F554F}" type="slidenum">
              <a:rPr lang="zh-TW" altLang="en-US" smtClean="0"/>
              <a:t>36</a:t>
            </a:fld>
            <a:endParaRPr lang="zh-TW" altLang="en-US"/>
          </a:p>
        </p:txBody>
      </p:sp>
    </p:spTree>
    <p:extLst>
      <p:ext uri="{BB962C8B-B14F-4D97-AF65-F5344CB8AC3E}">
        <p14:creationId xmlns:p14="http://schemas.microsoft.com/office/powerpoint/2010/main" val="2741857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肆、結論</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340768"/>
            <a:ext cx="8686800" cy="4968552"/>
          </a:xfrm>
        </p:spPr>
        <p:txBody>
          <a:bodyPr>
            <a:normAutofit fontScale="77500" lnSpcReduction="20000"/>
          </a:bodyPr>
          <a:lstStyle/>
          <a:p>
            <a:pPr>
              <a:buFont typeface="Wingdings" panose="05000000000000000000" pitchFamily="2" charset="2"/>
              <a:buChar char="u"/>
            </a:pPr>
            <a:r>
              <a:rPr lang="zh-TW" altLang="en-US" sz="4400" b="1" dirty="0"/>
              <a:t>良好憲政體制是穩健發展基石、檢討憲改以落實民主政治</a:t>
            </a:r>
            <a:endParaRPr lang="en-US" altLang="zh-TW" sz="4400" b="1" dirty="0"/>
          </a:p>
          <a:p>
            <a:pPr>
              <a:buFont typeface="Wingdings" panose="05000000000000000000" pitchFamily="2" charset="2"/>
              <a:buChar char="p"/>
            </a:pPr>
            <a:r>
              <a:rPr lang="zh-TW" altLang="en-US" sz="3300" dirty="0"/>
              <a:t>當然就民主憲政的原理及西方民主先進國家實施民主化的過程與經驗，無論是總統制、內閣制或法國的雙首長制，皆有其自己國家的立憲背景與特色，而政治制度亦沒有絕對的優劣標準，只能說哪一種憲政制度比較適合哪個國家的憲政文化、民意主流趨向與政治發展需要罷了。</a:t>
            </a:r>
            <a:endParaRPr lang="en-US" altLang="zh-TW" sz="3300" dirty="0"/>
          </a:p>
          <a:p>
            <a:pPr>
              <a:buFont typeface="Wingdings" panose="05000000000000000000" pitchFamily="2" charset="2"/>
              <a:buChar char="p"/>
            </a:pPr>
            <a:r>
              <a:rPr lang="zh-TW" altLang="en-US" sz="3300" dirty="0"/>
              <a:t>朝野更應具有寬闊的胸襟，以協商代替對抗的理性溫和方式解決各項紛爭，朝野政治人物應以天下蒼生為念，認真、冷靜的思考這一關係國家長遠利益與後代子孫幸福生活的憲政體制之改良問題，因為唯有建立權責相符的憲政體制，才是台灣走向長治久安與確保兩千三百五十萬同胞安和樂利生活的最佳保障。</a:t>
            </a:r>
            <a:endParaRPr lang="en-US" altLang="zh-TW" sz="5500" dirty="0"/>
          </a:p>
          <a:p>
            <a:pPr>
              <a:buFont typeface="Wingdings" panose="05000000000000000000" pitchFamily="2" charset="2"/>
              <a:buChar char="p"/>
            </a:pPr>
            <a:endParaRPr lang="zh-TW" altLang="en-US" sz="11200" dirty="0"/>
          </a:p>
        </p:txBody>
      </p:sp>
      <p:sp>
        <p:nvSpPr>
          <p:cNvPr id="2" name="投影片編號版面配置區 1">
            <a:extLst>
              <a:ext uri="{FF2B5EF4-FFF2-40B4-BE49-F238E27FC236}">
                <a16:creationId xmlns:a16="http://schemas.microsoft.com/office/drawing/2014/main" id="{72FDB9F5-A3DD-95AA-9DA2-18246DF0F1C4}"/>
              </a:ext>
            </a:extLst>
          </p:cNvPr>
          <p:cNvSpPr>
            <a:spLocks noGrp="1"/>
          </p:cNvSpPr>
          <p:nvPr>
            <p:ph type="sldNum" sz="quarter" idx="12"/>
          </p:nvPr>
        </p:nvSpPr>
        <p:spPr/>
        <p:txBody>
          <a:bodyPr/>
          <a:lstStyle/>
          <a:p>
            <a:fld id="{DB37B800-3C50-46E9-963D-843F2A7F554F}" type="slidenum">
              <a:rPr lang="zh-TW" altLang="en-US" smtClean="0"/>
              <a:t>37</a:t>
            </a:fld>
            <a:endParaRPr lang="zh-TW" altLang="en-US"/>
          </a:p>
        </p:txBody>
      </p:sp>
    </p:spTree>
    <p:extLst>
      <p:ext uri="{BB962C8B-B14F-4D97-AF65-F5344CB8AC3E}">
        <p14:creationId xmlns:p14="http://schemas.microsoft.com/office/powerpoint/2010/main" val="82994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85CE4-C1C8-8541-61F0-0FC25131A71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732BCCE6-7363-A768-68A4-80267644D85B}"/>
              </a:ext>
            </a:extLst>
          </p:cNvPr>
          <p:cNvSpPr>
            <a:spLocks noGrp="1"/>
          </p:cNvSpPr>
          <p:nvPr>
            <p:ph type="ctrTitle"/>
          </p:nvPr>
        </p:nvSpPr>
        <p:spPr>
          <a:xfrm>
            <a:off x="215516" y="2761871"/>
            <a:ext cx="8712968" cy="1334258"/>
          </a:xfrm>
        </p:spPr>
        <p:txBody>
          <a:bodyPr anchor="ctr"/>
          <a:lstStyle/>
          <a:p>
            <a:pPr algn="ctr">
              <a:spcBef>
                <a:spcPts val="600"/>
              </a:spcBef>
              <a:spcAft>
                <a:spcPts val="600"/>
              </a:spcAft>
            </a:pPr>
            <a:r>
              <a:rPr lang="zh-TW" altLang="en-US" sz="5400" dirty="0">
                <a:solidFill>
                  <a:schemeClr val="tx1"/>
                </a:solidFill>
                <a:effectLst/>
                <a:latin typeface="標楷體" pitchFamily="65" charset="-120"/>
                <a:ea typeface="標楷體" pitchFamily="65" charset="-120"/>
              </a:rPr>
              <a:t>（二）政黨政治與選舉</a:t>
            </a:r>
          </a:p>
        </p:txBody>
      </p:sp>
    </p:spTree>
    <p:extLst>
      <p:ext uri="{BB962C8B-B14F-4D97-AF65-F5344CB8AC3E}">
        <p14:creationId xmlns:p14="http://schemas.microsoft.com/office/powerpoint/2010/main" val="1275830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0648"/>
            <a:ext cx="7772400" cy="720080"/>
          </a:xfrm>
        </p:spPr>
        <p:txBody>
          <a:bodyPr/>
          <a:lstStyle/>
          <a:p>
            <a:pPr>
              <a:spcAft>
                <a:spcPts val="0"/>
              </a:spcAft>
            </a:pPr>
            <a:r>
              <a:rPr lang="zh-TW" altLang="zh-TW" kern="100" dirty="0">
                <a:solidFill>
                  <a:schemeClr val="tx1"/>
                </a:solidFill>
                <a:effectLst/>
                <a:latin typeface="標楷體" pitchFamily="65" charset="-120"/>
                <a:ea typeface="標楷體" pitchFamily="65" charset="-120"/>
              </a:rPr>
              <a:t>壹、前言</a:t>
            </a:r>
            <a:endParaRPr lang="zh-TW" altLang="en-US" dirty="0"/>
          </a:p>
        </p:txBody>
      </p:sp>
      <p:sp>
        <p:nvSpPr>
          <p:cNvPr id="3" name="副標題 2"/>
          <p:cNvSpPr>
            <a:spLocks noGrp="1"/>
          </p:cNvSpPr>
          <p:nvPr>
            <p:ph type="subTitle" idx="1"/>
          </p:nvPr>
        </p:nvSpPr>
        <p:spPr>
          <a:xfrm>
            <a:off x="179512" y="980728"/>
            <a:ext cx="8640960" cy="4536504"/>
          </a:xfrm>
        </p:spPr>
        <p:txBody>
          <a:bodyPr>
            <a:normAutofit/>
          </a:bodyPr>
          <a:lstStyle/>
          <a:p>
            <a:pPr marL="342900" indent="-342900">
              <a:buFont typeface="Wingdings" panose="05000000000000000000" pitchFamily="2" charset="2"/>
              <a:buChar char="u"/>
            </a:pPr>
            <a:r>
              <a:rPr lang="zh-TW" altLang="en-US" sz="3200" dirty="0"/>
              <a:t>民主政治就是民意政治、法治政治，又是負責任的政治。民主開放的政治體系中，雖有許多民意的匯集管道與方式，但最具代表性與功能的仍為政黨政治。</a:t>
            </a:r>
            <a:endParaRPr lang="en-US" altLang="zh-TW" sz="3200" dirty="0"/>
          </a:p>
          <a:p>
            <a:pPr marL="342900" indent="-342900">
              <a:buFont typeface="Wingdings" panose="05000000000000000000" pitchFamily="2" charset="2"/>
              <a:buChar char="u"/>
            </a:pPr>
            <a:r>
              <a:rPr lang="zh-TW" altLang="en-US" sz="3200" dirty="0"/>
              <a:t>因此，民主政治又是政黨政治，人們對於政黨的觀念不論正確或喜歡與否，政黨仍為現代民主國家政治體系運作無可置疑的中心勢力。</a:t>
            </a:r>
            <a:endParaRPr lang="en-US" altLang="zh-TW" sz="3200" dirty="0"/>
          </a:p>
        </p:txBody>
      </p:sp>
    </p:spTree>
    <p:extLst>
      <p:ext uri="{BB962C8B-B14F-4D97-AF65-F5344CB8AC3E}">
        <p14:creationId xmlns:p14="http://schemas.microsoft.com/office/powerpoint/2010/main" val="2734450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907C-C56C-E940-8108-B01B6F9F4BC0}"/>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088410E-5047-E1CA-0C84-FBD7E8CB5F6B}"/>
              </a:ext>
            </a:extLst>
          </p:cNvPr>
          <p:cNvSpPr>
            <a:spLocks noGrp="1"/>
          </p:cNvSpPr>
          <p:nvPr>
            <p:ph type="title"/>
          </p:nvPr>
        </p:nvSpPr>
        <p:spPr/>
        <p:txBody>
          <a:bodyPr>
            <a:normAutofit/>
          </a:bodyPr>
          <a:lstStyle/>
          <a:p>
            <a:pPr>
              <a:buSzPct val="100000"/>
              <a:buBlip>
                <a:blip r:embed="rId2">
                  <a:extLst>
                    <a:ext uri="{96DAC541-7B7A-43D3-8B79-37D633B846F1}">
                      <asvg:svgBlip xmlns:asvg="http://schemas.microsoft.com/office/drawing/2016/SVG/main" r:embed="rId3"/>
                    </a:ext>
                  </a:extLst>
                </a:blip>
              </a:buBlip>
            </a:pPr>
            <a:r>
              <a:rPr lang="zh-TW" altLang="en-US" sz="4800" b="1" dirty="0">
                <a:solidFill>
                  <a:srgbClr val="000000"/>
                </a:solidFill>
                <a:latin typeface="HanWangHeiHeavy"/>
              </a:rPr>
              <a:t>憲法與人權</a:t>
            </a:r>
            <a:endParaRPr lang="en-US" altLang="zh-TW" sz="4800" b="0" i="0" u="none" strike="noStrike" baseline="0" dirty="0">
              <a:latin typeface="HanWangHeiHeavy"/>
            </a:endParaRPr>
          </a:p>
        </p:txBody>
      </p:sp>
      <p:sp>
        <p:nvSpPr>
          <p:cNvPr id="3" name="內容版面配置區 2">
            <a:extLst>
              <a:ext uri="{FF2B5EF4-FFF2-40B4-BE49-F238E27FC236}">
                <a16:creationId xmlns:a16="http://schemas.microsoft.com/office/drawing/2014/main" id="{BB29A269-F65B-634B-9AAD-F04609A971F5}"/>
              </a:ext>
            </a:extLst>
          </p:cNvPr>
          <p:cNvSpPr>
            <a:spLocks noGrp="1"/>
          </p:cNvSpPr>
          <p:nvPr>
            <p:ph idx="1"/>
          </p:nvPr>
        </p:nvSpPr>
        <p:spPr/>
        <p:txBody>
          <a:bodyPr>
            <a:normAutofit lnSpcReduction="10000"/>
          </a:bodyPr>
          <a:lstStyle/>
          <a:p>
            <a:pPr marL="0" indent="0">
              <a:buSzPct val="100000"/>
              <a:buNone/>
            </a:pPr>
            <a:r>
              <a:rPr lang="zh-TW" altLang="en-US" sz="2800" b="1" i="0" u="none" strike="noStrike" baseline="0" dirty="0">
                <a:solidFill>
                  <a:srgbClr val="000000"/>
                </a:solidFill>
                <a:latin typeface="HanWangHeiHeavy"/>
              </a:rPr>
              <a:t>（一） 憲政與國家發展：總統制</a:t>
            </a:r>
            <a:r>
              <a:rPr lang="en-US" altLang="zh-TW" sz="2800" b="1" i="0" u="none" strike="noStrike" baseline="0" dirty="0">
                <a:solidFill>
                  <a:srgbClr val="000000"/>
                </a:solidFill>
                <a:latin typeface="HanWangHeiHeavy"/>
              </a:rPr>
              <a:t>/</a:t>
            </a:r>
            <a:r>
              <a:rPr lang="zh-TW" altLang="en-US" sz="2800" b="1" i="0" u="none" strike="noStrike" baseline="0" dirty="0">
                <a:solidFill>
                  <a:srgbClr val="000000"/>
                </a:solidFill>
                <a:latin typeface="HanWangHeiHeavy"/>
              </a:rPr>
              <a:t>內閣制</a:t>
            </a:r>
            <a:r>
              <a:rPr lang="en-US" altLang="zh-TW" sz="2800" b="1" i="0" u="none" strike="noStrike" baseline="0" dirty="0">
                <a:solidFill>
                  <a:srgbClr val="000000"/>
                </a:solidFill>
                <a:latin typeface="HanWangHeiHeavy"/>
              </a:rPr>
              <a:t>/</a:t>
            </a:r>
            <a:r>
              <a:rPr lang="zh-TW" altLang="en-US" sz="2800" b="1" i="0" u="none" strike="noStrike" baseline="0" dirty="0">
                <a:solidFill>
                  <a:srgbClr val="000000"/>
                </a:solidFill>
                <a:latin typeface="HanWangHeiHeavy"/>
              </a:rPr>
              <a:t>雙首長制</a:t>
            </a:r>
          </a:p>
          <a:p>
            <a:pPr>
              <a:buSzPct val="120000"/>
              <a:buBlip>
                <a:blip r:embed="rId4">
                  <a:extLst>
                    <a:ext uri="{96DAC541-7B7A-43D3-8B79-37D633B846F1}">
                      <asvg:svgBlip xmlns:asvg="http://schemas.microsoft.com/office/drawing/2016/SVG/main" r:embed="rId5"/>
                    </a:ext>
                  </a:extLst>
                </a:blip>
              </a:buBlip>
            </a:pPr>
            <a:r>
              <a:rPr lang="zh-TW" altLang="en-US" sz="2800" b="1" i="0" u="none" strike="noStrike" baseline="0" dirty="0">
                <a:solidFill>
                  <a:srgbClr val="000000"/>
                </a:solidFill>
                <a:latin typeface="HanWangHeiHeavy"/>
              </a:rPr>
              <a:t>從美國、法國、日本等國家之總統與國會選舉，分析其憲政體制運作之奧妙。</a:t>
            </a:r>
          </a:p>
          <a:p>
            <a:pPr>
              <a:buSzPct val="120000"/>
              <a:buBlip>
                <a:blip r:embed="rId4">
                  <a:extLst>
                    <a:ext uri="{96DAC541-7B7A-43D3-8B79-37D633B846F1}">
                      <asvg:svgBlip xmlns:asvg="http://schemas.microsoft.com/office/drawing/2016/SVG/main" r:embed="rId5"/>
                    </a:ext>
                  </a:extLst>
                </a:blip>
              </a:buBlip>
            </a:pPr>
            <a:r>
              <a:rPr lang="zh-TW" altLang="en-US" sz="2800" b="1" i="0" u="none" strike="noStrike" baseline="0" dirty="0">
                <a:solidFill>
                  <a:srgbClr val="000000"/>
                </a:solidFill>
                <a:latin typeface="HanWangHeiHeavy"/>
              </a:rPr>
              <a:t>世界各國憲法中央政府體制的特色</a:t>
            </a:r>
          </a:p>
          <a:p>
            <a:pPr>
              <a:buSzPct val="120000"/>
              <a:buBlip>
                <a:blip r:embed="rId4">
                  <a:extLst>
                    <a:ext uri="{96DAC541-7B7A-43D3-8B79-37D633B846F1}">
                      <asvg:svgBlip xmlns:asvg="http://schemas.microsoft.com/office/drawing/2016/SVG/main" r:embed="rId5"/>
                    </a:ext>
                  </a:extLst>
                </a:blip>
              </a:buBlip>
            </a:pPr>
            <a:r>
              <a:rPr lang="zh-TW" altLang="en-US" sz="2800" b="1" i="0" u="none" strike="noStrike" baseline="0" dirty="0">
                <a:solidFill>
                  <a:srgbClr val="000000"/>
                </a:solidFill>
                <a:latin typeface="HanWangHeiHeavy"/>
              </a:rPr>
              <a:t>我國歷次的憲政改革之剖析（</a:t>
            </a:r>
            <a:r>
              <a:rPr lang="en-US" altLang="zh-TW" sz="2800" b="1" i="0" u="none" strike="noStrike" baseline="0" dirty="0">
                <a:solidFill>
                  <a:srgbClr val="000000"/>
                </a:solidFill>
                <a:latin typeface="HanWangHeiHeavy"/>
              </a:rPr>
              <a:t>1991</a:t>
            </a:r>
            <a:r>
              <a:rPr lang="zh-TW" altLang="en-US" sz="2800" b="1" i="0" u="none" strike="noStrike" baseline="0" dirty="0">
                <a:solidFill>
                  <a:srgbClr val="000000"/>
                </a:solidFill>
                <a:latin typeface="HanWangHeiHeavy"/>
              </a:rPr>
              <a:t>～</a:t>
            </a:r>
            <a:r>
              <a:rPr lang="en-US" altLang="zh-TW" sz="2800" b="1" i="0" u="none" strike="noStrike" baseline="0" dirty="0">
                <a:solidFill>
                  <a:srgbClr val="000000"/>
                </a:solidFill>
                <a:latin typeface="HanWangHeiHeavy"/>
              </a:rPr>
              <a:t>2005</a:t>
            </a:r>
            <a:r>
              <a:rPr lang="zh-TW" altLang="en-US" sz="2800" b="1" i="0" u="none" strike="noStrike" baseline="0" dirty="0">
                <a:solidFill>
                  <a:srgbClr val="000000"/>
                </a:solidFill>
                <a:latin typeface="HanWangHeiHeavy"/>
              </a:rPr>
              <a:t>）</a:t>
            </a:r>
          </a:p>
          <a:p>
            <a:pPr>
              <a:buSzPct val="120000"/>
              <a:buBlip>
                <a:blip r:embed="rId4">
                  <a:extLst>
                    <a:ext uri="{96DAC541-7B7A-43D3-8B79-37D633B846F1}">
                      <asvg:svgBlip xmlns:asvg="http://schemas.microsoft.com/office/drawing/2016/SVG/main" r:embed="rId5"/>
                    </a:ext>
                  </a:extLst>
                </a:blip>
              </a:buBlip>
            </a:pPr>
            <a:r>
              <a:rPr lang="zh-TW" altLang="en-US" sz="2800" b="1" i="0" u="none" strike="noStrike" baseline="0" dirty="0">
                <a:solidFill>
                  <a:srgbClr val="000000"/>
                </a:solidFill>
                <a:latin typeface="HanWangHeiHeavy"/>
              </a:rPr>
              <a:t>在民主十字路口憲政體制的抉擇</a:t>
            </a:r>
          </a:p>
          <a:p>
            <a:pPr>
              <a:buSzPct val="120000"/>
              <a:buBlip>
                <a:blip r:embed="rId4">
                  <a:extLst>
                    <a:ext uri="{96DAC541-7B7A-43D3-8B79-37D633B846F1}">
                      <asvg:svgBlip xmlns:asvg="http://schemas.microsoft.com/office/drawing/2016/SVG/main" r:embed="rId5"/>
                    </a:ext>
                  </a:extLst>
                </a:blip>
              </a:buBlip>
            </a:pPr>
            <a:r>
              <a:rPr lang="zh-TW" altLang="en-US" sz="2800" b="1" i="0" u="none" strike="noStrike" baseline="0" dirty="0">
                <a:solidFill>
                  <a:srgbClr val="000000"/>
                </a:solidFill>
                <a:latin typeface="HanWangHeiHeavy"/>
              </a:rPr>
              <a:t>憲政體制權力分立與制衡核心價值與實踐之剖析</a:t>
            </a:r>
          </a:p>
          <a:p>
            <a:pPr>
              <a:buSzPct val="120000"/>
              <a:buBlip>
                <a:blip r:embed="rId4">
                  <a:extLst>
                    <a:ext uri="{96DAC541-7B7A-43D3-8B79-37D633B846F1}">
                      <asvg:svgBlip xmlns:asvg="http://schemas.microsoft.com/office/drawing/2016/SVG/main" r:embed="rId5"/>
                    </a:ext>
                  </a:extLst>
                </a:blip>
              </a:buBlip>
            </a:pPr>
            <a:r>
              <a:rPr lang="zh-TW" altLang="en-US" sz="2800" b="1" i="0" u="none" strike="noStrike" baseline="0" dirty="0">
                <a:solidFill>
                  <a:srgbClr val="000000"/>
                </a:solidFill>
                <a:latin typeface="HanWangHeiHeavy"/>
              </a:rPr>
              <a:t>司法審判獨立，才是國家真正護國神山之所在</a:t>
            </a:r>
          </a:p>
          <a:p>
            <a:pPr marL="0" indent="0">
              <a:buSzPct val="100000"/>
              <a:buNone/>
            </a:pPr>
            <a:r>
              <a:rPr lang="zh-TW" altLang="en-US" sz="2800" b="1" i="0" u="none" strike="noStrike" baseline="0" dirty="0">
                <a:solidFill>
                  <a:srgbClr val="000000"/>
                </a:solidFill>
                <a:latin typeface="HanWangHeiHeavy"/>
              </a:rPr>
              <a:t>（二）政黨政治與選舉</a:t>
            </a:r>
          </a:p>
        </p:txBody>
      </p:sp>
      <p:sp>
        <p:nvSpPr>
          <p:cNvPr id="4" name="橢圓 3" descr="徽章 1 外框">
            <a:extLst>
              <a:ext uri="{FF2B5EF4-FFF2-40B4-BE49-F238E27FC236}">
                <a16:creationId xmlns:a16="http://schemas.microsoft.com/office/drawing/2014/main" id="{A37226E4-6C17-162B-D253-A777C445AE8C}"/>
              </a:ext>
            </a:extLst>
          </p:cNvPr>
          <p:cNvSpPr/>
          <p:nvPr/>
        </p:nvSpPr>
        <p:spPr>
          <a:xfrm>
            <a:off x="7380312" y="57109"/>
            <a:ext cx="1238291" cy="1238291"/>
          </a:xfrm>
          <a:prstGeom prst="ellipse">
            <a:avLst/>
          </a:prstGeom>
          <a:blipFill>
            <a:blip r:embed="rId6">
              <a:extLst>
                <a:ext uri="{96DAC541-7B7A-43D3-8B79-37D633B846F1}">
                  <asvg:svgBlip xmlns:asvg="http://schemas.microsoft.com/office/drawing/2016/SVG/main" r:embed="rId7"/>
                </a:ext>
              </a:extLst>
            </a:blip>
            <a:srcRec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zh-TW" altLang="en-US"/>
          </a:p>
        </p:txBody>
      </p:sp>
      <p:sp>
        <p:nvSpPr>
          <p:cNvPr id="5" name="投影片編號版面配置區 4">
            <a:extLst>
              <a:ext uri="{FF2B5EF4-FFF2-40B4-BE49-F238E27FC236}">
                <a16:creationId xmlns:a16="http://schemas.microsoft.com/office/drawing/2014/main" id="{580C092E-F825-BBD3-981C-73E4EE89BA6D}"/>
              </a:ext>
            </a:extLst>
          </p:cNvPr>
          <p:cNvSpPr>
            <a:spLocks noGrp="1"/>
          </p:cNvSpPr>
          <p:nvPr>
            <p:ph type="sldNum" sz="quarter" idx="12"/>
          </p:nvPr>
        </p:nvSpPr>
        <p:spPr/>
        <p:txBody>
          <a:bodyPr/>
          <a:lstStyle/>
          <a:p>
            <a:fld id="{DB37B800-3C50-46E9-963D-843F2A7F554F}" type="slidenum">
              <a:rPr lang="zh-TW" altLang="en-US" smtClean="0"/>
              <a:t>4</a:t>
            </a:fld>
            <a:endParaRPr lang="zh-TW" altLang="en-US"/>
          </a:p>
        </p:txBody>
      </p:sp>
    </p:spTree>
    <p:extLst>
      <p:ext uri="{BB962C8B-B14F-4D97-AF65-F5344CB8AC3E}">
        <p14:creationId xmlns:p14="http://schemas.microsoft.com/office/powerpoint/2010/main" val="1674136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0648"/>
            <a:ext cx="7772400" cy="720080"/>
          </a:xfrm>
        </p:spPr>
        <p:txBody>
          <a:bodyPr/>
          <a:lstStyle/>
          <a:p>
            <a:pPr>
              <a:spcAft>
                <a:spcPts val="0"/>
              </a:spcAft>
            </a:pPr>
            <a:r>
              <a:rPr lang="zh-TW" altLang="zh-TW" kern="100" dirty="0">
                <a:solidFill>
                  <a:schemeClr val="tx1"/>
                </a:solidFill>
                <a:effectLst/>
                <a:latin typeface="標楷體" pitchFamily="65" charset="-120"/>
                <a:ea typeface="標楷體" pitchFamily="65" charset="-120"/>
              </a:rPr>
              <a:t>壹、前言</a:t>
            </a:r>
            <a:endParaRPr lang="zh-TW" altLang="en-US" dirty="0"/>
          </a:p>
        </p:txBody>
      </p:sp>
      <p:sp>
        <p:nvSpPr>
          <p:cNvPr id="3" name="副標題 2"/>
          <p:cNvSpPr>
            <a:spLocks noGrp="1"/>
          </p:cNvSpPr>
          <p:nvPr>
            <p:ph type="subTitle" idx="1"/>
          </p:nvPr>
        </p:nvSpPr>
        <p:spPr>
          <a:xfrm>
            <a:off x="251520" y="908720"/>
            <a:ext cx="8568952" cy="4896544"/>
          </a:xfrm>
        </p:spPr>
        <p:txBody>
          <a:bodyPr>
            <a:normAutofit/>
          </a:bodyPr>
          <a:lstStyle/>
          <a:p>
            <a:pPr marL="342900" indent="-342900">
              <a:buFont typeface="Wingdings" panose="05000000000000000000" pitchFamily="2" charset="2"/>
              <a:buChar char="u"/>
            </a:pPr>
            <a:r>
              <a:rPr lang="zh-TW" altLang="en-US" sz="3200" dirty="0"/>
              <a:t>誠如美國政治學者徐慈萱乃德</a:t>
            </a:r>
            <a:r>
              <a:rPr lang="en-US" altLang="zh-TW" sz="3200" dirty="0"/>
              <a:t>(E. E. </a:t>
            </a:r>
            <a:r>
              <a:rPr lang="en-US" altLang="zh-TW" sz="3200" dirty="0" err="1"/>
              <a:t>Schattschneider</a:t>
            </a:r>
            <a:r>
              <a:rPr lang="en-US" altLang="zh-TW" sz="3200" dirty="0"/>
              <a:t>)</a:t>
            </a:r>
            <a:r>
              <a:rPr lang="zh-TW" altLang="en-US" sz="3200" dirty="0"/>
              <a:t>所言：「民主與獨裁最大的不同就在於政黨政治。政黨是現代政治的中心，而且在現代政治中扮演了決定性和創造性的功能與角色。」</a:t>
            </a:r>
            <a:endParaRPr lang="en-US" altLang="zh-TW" sz="3200" dirty="0"/>
          </a:p>
          <a:p>
            <a:pPr marL="342900" indent="-342900">
              <a:buFont typeface="Wingdings" panose="05000000000000000000" pitchFamily="2" charset="2"/>
              <a:buChar char="u"/>
            </a:pPr>
            <a:r>
              <a:rPr lang="zh-TW" altLang="en-US" sz="3200" dirty="0"/>
              <a:t>政黨的本質，正如美國哥倫比亞大學教授沙多里</a:t>
            </a:r>
            <a:r>
              <a:rPr lang="en-US" altLang="zh-TW" sz="3200" dirty="0"/>
              <a:t>(G. </a:t>
            </a:r>
            <a:r>
              <a:rPr lang="en-US" altLang="zh-TW" sz="3200" dirty="0" err="1"/>
              <a:t>Sartori</a:t>
            </a:r>
            <a:r>
              <a:rPr lang="en-US" altLang="zh-TW" sz="3200" dirty="0"/>
              <a:t>)</a:t>
            </a:r>
            <a:r>
              <a:rPr lang="zh-TW" altLang="en-US" sz="3200" dirty="0"/>
              <a:t>所說：「是共體的一部分，是為了全體的目的而服務，不像派系僅是為自己的一部分利益著想。」</a:t>
            </a:r>
            <a:endParaRPr lang="zh-TW" altLang="en-US" dirty="0"/>
          </a:p>
        </p:txBody>
      </p:sp>
    </p:spTree>
    <p:extLst>
      <p:ext uri="{BB962C8B-B14F-4D97-AF65-F5344CB8AC3E}">
        <p14:creationId xmlns:p14="http://schemas.microsoft.com/office/powerpoint/2010/main" val="3434128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0648"/>
            <a:ext cx="7772400" cy="720080"/>
          </a:xfrm>
        </p:spPr>
        <p:txBody>
          <a:bodyPr/>
          <a:lstStyle/>
          <a:p>
            <a:pPr>
              <a:spcAft>
                <a:spcPts val="0"/>
              </a:spcAft>
            </a:pPr>
            <a:r>
              <a:rPr lang="zh-TW" altLang="zh-TW" kern="100" dirty="0">
                <a:solidFill>
                  <a:schemeClr val="tx1"/>
                </a:solidFill>
                <a:effectLst/>
                <a:latin typeface="標楷體" pitchFamily="65" charset="-120"/>
                <a:ea typeface="標楷體" pitchFamily="65" charset="-120"/>
              </a:rPr>
              <a:t>壹、前言</a:t>
            </a:r>
            <a:endParaRPr lang="zh-TW" altLang="en-US" dirty="0"/>
          </a:p>
        </p:txBody>
      </p:sp>
      <p:sp>
        <p:nvSpPr>
          <p:cNvPr id="3" name="副標題 2"/>
          <p:cNvSpPr>
            <a:spLocks noGrp="1"/>
          </p:cNvSpPr>
          <p:nvPr>
            <p:ph type="subTitle" idx="1"/>
          </p:nvPr>
        </p:nvSpPr>
        <p:spPr>
          <a:xfrm>
            <a:off x="107504" y="116632"/>
            <a:ext cx="8568952" cy="4896544"/>
          </a:xfrm>
        </p:spPr>
        <p:txBody>
          <a:bodyPr>
            <a:normAutofit/>
          </a:bodyPr>
          <a:lstStyle/>
          <a:p>
            <a:pPr marL="342900" indent="-342900">
              <a:buFont typeface="Wingdings" panose="05000000000000000000" pitchFamily="2" charset="2"/>
              <a:buChar char="u"/>
            </a:pPr>
            <a:r>
              <a:rPr lang="zh-TW" altLang="en-US" sz="3200" dirty="0"/>
              <a:t>選舉則是政黨將其政治主張付諸實施達成其為民服務的目的之主要途徑。</a:t>
            </a:r>
            <a:endParaRPr lang="en-US" altLang="zh-TW" sz="3200" dirty="0"/>
          </a:p>
          <a:p>
            <a:pPr marL="342900" indent="-342900">
              <a:buFont typeface="Wingdings" panose="05000000000000000000" pitchFamily="2" charset="2"/>
              <a:buChar char="u"/>
            </a:pPr>
            <a:r>
              <a:rPr lang="zh-TW" altLang="en-US" sz="3200" dirty="0"/>
              <a:t>在民主國家中，執政黨與在野黨雖然在政治理念上有所不同，但卻是政治體系的一體兩面，它們對國家與民眾的貢獻應是殊途同歸。</a:t>
            </a:r>
            <a:endParaRPr lang="en-US" altLang="zh-TW" sz="3200" dirty="0"/>
          </a:p>
          <a:p>
            <a:pPr marL="342900" indent="-342900">
              <a:buFont typeface="Wingdings" panose="05000000000000000000" pitchFamily="2" charset="2"/>
              <a:buChar char="u"/>
            </a:pPr>
            <a:r>
              <a:rPr lang="zh-TW" altLang="en-US" sz="3200" dirty="0"/>
              <a:t>合法、公平、公正的選舉，更是檢驗一個國家民主程度的一項重要指標。</a:t>
            </a:r>
          </a:p>
        </p:txBody>
      </p:sp>
    </p:spTree>
    <p:extLst>
      <p:ext uri="{BB962C8B-B14F-4D97-AF65-F5344CB8AC3E}">
        <p14:creationId xmlns:p14="http://schemas.microsoft.com/office/powerpoint/2010/main" val="59532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0648"/>
            <a:ext cx="7772400" cy="720080"/>
          </a:xfrm>
        </p:spPr>
        <p:txBody>
          <a:bodyPr/>
          <a:lstStyle/>
          <a:p>
            <a:pPr>
              <a:spcAft>
                <a:spcPts val="0"/>
              </a:spcAft>
            </a:pPr>
            <a:r>
              <a:rPr lang="zh-TW" altLang="zh-TW" kern="100" dirty="0">
                <a:solidFill>
                  <a:schemeClr val="tx1"/>
                </a:solidFill>
                <a:effectLst/>
                <a:latin typeface="標楷體" pitchFamily="65" charset="-120"/>
                <a:ea typeface="標楷體" pitchFamily="65" charset="-120"/>
              </a:rPr>
              <a:t>壹、前言</a:t>
            </a:r>
            <a:endParaRPr lang="zh-TW" altLang="en-US" dirty="0"/>
          </a:p>
        </p:txBody>
      </p:sp>
      <p:sp>
        <p:nvSpPr>
          <p:cNvPr id="3" name="副標題 2"/>
          <p:cNvSpPr>
            <a:spLocks noGrp="1"/>
          </p:cNvSpPr>
          <p:nvPr>
            <p:ph type="subTitle" idx="1"/>
          </p:nvPr>
        </p:nvSpPr>
        <p:spPr>
          <a:xfrm>
            <a:off x="179512" y="1052736"/>
            <a:ext cx="8568952" cy="4896544"/>
          </a:xfrm>
        </p:spPr>
        <p:txBody>
          <a:bodyPr>
            <a:normAutofit lnSpcReduction="10000"/>
          </a:bodyPr>
          <a:lstStyle/>
          <a:p>
            <a:pPr marL="342900" indent="-342900">
              <a:buFont typeface="Wingdings" panose="05000000000000000000" pitchFamily="2" charset="2"/>
              <a:buChar char="u"/>
            </a:pPr>
            <a:r>
              <a:rPr lang="zh-TW" altLang="en-US" sz="3200" dirty="0"/>
              <a:t>所以，政黨與選舉的有關問題已成為現在各國政治學者所研究的重大課題。</a:t>
            </a:r>
            <a:endParaRPr lang="en-US" altLang="zh-TW" sz="3200" dirty="0"/>
          </a:p>
          <a:p>
            <a:pPr marL="342900" indent="-342900">
              <a:buFont typeface="Wingdings" panose="05000000000000000000" pitchFamily="2" charset="2"/>
              <a:buChar char="u"/>
            </a:pPr>
            <a:r>
              <a:rPr lang="zh-TW" altLang="en-US" sz="3200" dirty="0"/>
              <a:t>朝野如何共同建立一個良性競爭的政黨體系，如何共同研修並遵守選舉的競賽規則，以提升政治品質，加速我國的民主化，是我們正面臨且亟需加以解決的問題。</a:t>
            </a:r>
            <a:endParaRPr lang="en-US" altLang="zh-TW" sz="3200" dirty="0"/>
          </a:p>
          <a:p>
            <a:pPr marL="342900" indent="-342900">
              <a:buFont typeface="Wingdings" panose="05000000000000000000" pitchFamily="2" charset="2"/>
              <a:buChar char="u"/>
            </a:pPr>
            <a:r>
              <a:rPr lang="zh-TW" altLang="en-US" sz="3200" dirty="0"/>
              <a:t>本論文就從政黨政治的起源、功能等層面剖析探討政黨政治與選舉之關係，尋求提供擬訂的政綱、政策作參考，以提升政黨政治的品質，建立更好的選舉制度與憲政文化。</a:t>
            </a:r>
            <a:endParaRPr lang="en-US" altLang="zh-TW" sz="3200" dirty="0"/>
          </a:p>
        </p:txBody>
      </p:sp>
    </p:spTree>
    <p:extLst>
      <p:ext uri="{BB962C8B-B14F-4D97-AF65-F5344CB8AC3E}">
        <p14:creationId xmlns:p14="http://schemas.microsoft.com/office/powerpoint/2010/main" val="157506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23528" y="980728"/>
            <a:ext cx="8496944" cy="4896544"/>
          </a:xfrm>
        </p:spPr>
        <p:txBody>
          <a:bodyPr>
            <a:normAutofit fontScale="85000" lnSpcReduction="20000"/>
          </a:bodyPr>
          <a:lstStyle/>
          <a:p>
            <a:r>
              <a:rPr lang="zh-TW" altLang="en-US" sz="4100" b="1" dirty="0"/>
              <a:t>一、政黨的起源</a:t>
            </a:r>
            <a:endParaRPr lang="en-US" altLang="zh-TW" sz="4100" b="1" dirty="0"/>
          </a:p>
          <a:p>
            <a:pPr marL="457200" indent="-457200">
              <a:buFont typeface="Wingdings" panose="05000000000000000000" pitchFamily="2" charset="2"/>
              <a:buChar char="u"/>
            </a:pPr>
            <a:r>
              <a:rPr lang="zh-TW" altLang="zh-TW" sz="2800" kern="100" dirty="0">
                <a:latin typeface="+mn-ea"/>
                <a:cs typeface="Times New Roman"/>
              </a:rPr>
              <a:t>近代民主政治起源於英國，而具有現代意義政黨的形成也是以英國為濫觴，因此，英國被稱為民主立憲制度的祖國。</a:t>
            </a:r>
            <a:endParaRPr lang="en-US" altLang="zh-TW" sz="2800" kern="100" dirty="0">
              <a:latin typeface="+mn-ea"/>
              <a:cs typeface="Times New Roman"/>
            </a:endParaRPr>
          </a:p>
          <a:p>
            <a:pPr marL="457200" indent="-457200">
              <a:buFont typeface="Wingdings" panose="05000000000000000000" pitchFamily="2" charset="2"/>
              <a:buChar char="u"/>
            </a:pPr>
            <a:r>
              <a:rPr lang="en-US" altLang="zh-TW" sz="2800" dirty="0">
                <a:latin typeface="+mn-ea"/>
              </a:rPr>
              <a:t>1215</a:t>
            </a:r>
            <a:r>
              <a:rPr lang="zh-TW" altLang="en-US" sz="2800" dirty="0">
                <a:latin typeface="+mn-ea"/>
              </a:rPr>
              <a:t>年英國的大憲章是近代民主政治的初基；</a:t>
            </a:r>
            <a:r>
              <a:rPr lang="en-US" altLang="zh-TW" sz="2800" dirty="0">
                <a:latin typeface="+mn-ea"/>
              </a:rPr>
              <a:t>1265</a:t>
            </a:r>
            <a:r>
              <a:rPr lang="zh-TW" altLang="en-US" sz="2800" dirty="0">
                <a:latin typeface="+mn-ea"/>
              </a:rPr>
              <a:t>年英國出現代表制度，可以說是真正民主政治意義的導向；所以英國的政黨發生最早，</a:t>
            </a:r>
            <a:r>
              <a:rPr lang="en-US" altLang="zh-TW" sz="2800" dirty="0">
                <a:latin typeface="+mn-ea"/>
              </a:rPr>
              <a:t>1688</a:t>
            </a:r>
            <a:r>
              <a:rPr lang="zh-TW" altLang="en-US" sz="2800" dirty="0">
                <a:latin typeface="+mn-ea"/>
              </a:rPr>
              <a:t>年光榮革命時，惠格黨（</a:t>
            </a:r>
            <a:r>
              <a:rPr lang="en-US" altLang="zh-TW" sz="2800" dirty="0">
                <a:latin typeface="+mn-ea"/>
              </a:rPr>
              <a:t>Whigs</a:t>
            </a:r>
            <a:r>
              <a:rPr lang="zh-TW" altLang="en-US" sz="2800" dirty="0">
                <a:latin typeface="+mn-ea"/>
              </a:rPr>
              <a:t>）和托利黨（</a:t>
            </a:r>
            <a:r>
              <a:rPr lang="en-US" altLang="zh-TW" sz="2800" dirty="0">
                <a:latin typeface="+mn-ea"/>
              </a:rPr>
              <a:t>Tories</a:t>
            </a:r>
            <a:r>
              <a:rPr lang="zh-TW" altLang="en-US" sz="2800" dirty="0">
                <a:latin typeface="+mn-ea"/>
              </a:rPr>
              <a:t>）即是由朋黨逐漸演變為現代的政黨。</a:t>
            </a:r>
            <a:endParaRPr lang="en-US" altLang="zh-TW" sz="2800" dirty="0">
              <a:latin typeface="+mn-ea"/>
            </a:endParaRPr>
          </a:p>
          <a:p>
            <a:pPr marL="457200" indent="-457200">
              <a:buFont typeface="Wingdings" panose="05000000000000000000" pitchFamily="2" charset="2"/>
              <a:buChar char="u"/>
            </a:pPr>
            <a:r>
              <a:rPr lang="zh-TW" altLang="en-US" sz="2800" dirty="0">
                <a:latin typeface="+mn-ea"/>
              </a:rPr>
              <a:t>美國於</a:t>
            </a:r>
            <a:r>
              <a:rPr lang="en-US" altLang="zh-TW" sz="2800" dirty="0">
                <a:latin typeface="+mn-ea"/>
              </a:rPr>
              <a:t>1776</a:t>
            </a:r>
            <a:r>
              <a:rPr lang="zh-TW" altLang="en-US" sz="2800" dirty="0">
                <a:latin typeface="+mn-ea"/>
              </a:rPr>
              <a:t>年宣佈獨立，由傑佛遜（</a:t>
            </a:r>
            <a:r>
              <a:rPr lang="en-US" altLang="zh-TW" sz="2800" dirty="0">
                <a:latin typeface="+mn-ea"/>
              </a:rPr>
              <a:t>T. Jefferson</a:t>
            </a:r>
            <a:r>
              <a:rPr lang="zh-TW" altLang="en-US" sz="2800" dirty="0">
                <a:latin typeface="+mn-ea"/>
              </a:rPr>
              <a:t>）起草的「獨立宣言」開宗明義就說：「人生而有其不可剝奪的權利，其中就是生命、自由與追求幸福的權利。」又說：「為求保障此種權利，人與人間才有政府的設立，其權力是經由被統治者之同意而來。」因而奠定了美國民主政治的基礎。</a:t>
            </a:r>
            <a:endParaRPr lang="en-US" altLang="zh-TW" sz="2800" dirty="0">
              <a:latin typeface="+mn-ea"/>
            </a:endParaRPr>
          </a:p>
        </p:txBody>
      </p:sp>
    </p:spTree>
    <p:extLst>
      <p:ext uri="{BB962C8B-B14F-4D97-AF65-F5344CB8AC3E}">
        <p14:creationId xmlns:p14="http://schemas.microsoft.com/office/powerpoint/2010/main" val="3960787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23528" y="982701"/>
            <a:ext cx="8543305" cy="4896544"/>
          </a:xfrm>
        </p:spPr>
        <p:txBody>
          <a:bodyPr>
            <a:normAutofit fontScale="92500" lnSpcReduction="10000"/>
          </a:bodyPr>
          <a:lstStyle/>
          <a:p>
            <a:r>
              <a:rPr lang="zh-TW" altLang="en-US" sz="3800" b="1" dirty="0"/>
              <a:t>一、政黨的起源</a:t>
            </a:r>
            <a:endParaRPr lang="en-US" altLang="zh-TW" sz="3800" b="1" dirty="0"/>
          </a:p>
          <a:p>
            <a:pPr marL="457200" indent="-457200">
              <a:buFont typeface="Wingdings" panose="05000000000000000000" pitchFamily="2" charset="2"/>
              <a:buChar char="u"/>
            </a:pPr>
            <a:r>
              <a:rPr lang="en-US" altLang="zh-TW" sz="2800" kern="100" dirty="0">
                <a:latin typeface="+mn-ea"/>
                <a:cs typeface="Times New Roman"/>
              </a:rPr>
              <a:t>1787</a:t>
            </a:r>
            <a:r>
              <a:rPr lang="zh-TW" altLang="en-US" sz="2800" kern="100" dirty="0">
                <a:latin typeface="+mn-ea"/>
                <a:cs typeface="Times New Roman"/>
              </a:rPr>
              <a:t>年美國制定憲法時，有聯邦派（</a:t>
            </a:r>
            <a:r>
              <a:rPr lang="en-US" altLang="zh-TW" sz="2800" kern="100" dirty="0">
                <a:latin typeface="+mn-ea"/>
                <a:cs typeface="Times New Roman"/>
              </a:rPr>
              <a:t>Federalists</a:t>
            </a:r>
            <a:r>
              <a:rPr lang="zh-TW" altLang="en-US" sz="2800" kern="100" dirty="0">
                <a:latin typeface="+mn-ea"/>
                <a:cs typeface="Times New Roman"/>
              </a:rPr>
              <a:t>）與反聯邦派（</a:t>
            </a:r>
            <a:r>
              <a:rPr lang="en-US" altLang="zh-TW" sz="2800" kern="100" dirty="0">
                <a:latin typeface="+mn-ea"/>
                <a:cs typeface="Times New Roman"/>
              </a:rPr>
              <a:t>Anti-Federalists</a:t>
            </a:r>
            <a:r>
              <a:rPr lang="zh-TW" altLang="en-US" sz="2800" kern="100" dirty="0">
                <a:latin typeface="+mn-ea"/>
                <a:cs typeface="Times New Roman"/>
              </a:rPr>
              <a:t>）的對立。聯邦派中由漢密頓（</a:t>
            </a:r>
            <a:r>
              <a:rPr lang="en-US" altLang="zh-TW" sz="2800" kern="100" dirty="0">
                <a:latin typeface="+mn-ea"/>
                <a:cs typeface="Times New Roman"/>
              </a:rPr>
              <a:t>Alexander Hamilton</a:t>
            </a:r>
            <a:r>
              <a:rPr lang="zh-TW" altLang="en-US" sz="2800" kern="100" dirty="0">
                <a:latin typeface="+mn-ea"/>
                <a:cs typeface="Times New Roman"/>
              </a:rPr>
              <a:t>）領導，漸次發展為今日的共和黨；反聯邦派黨由傑佛遜領導，幾經易名，成為今日的民主黨，兩黨交互執政，使美國逐漸步入兩黨政治的常軌。</a:t>
            </a:r>
            <a:endParaRPr lang="en-US" altLang="zh-TW" sz="2800" kern="100" dirty="0">
              <a:latin typeface="+mn-ea"/>
              <a:cs typeface="Times New Roman"/>
            </a:endParaRPr>
          </a:p>
          <a:p>
            <a:pPr marL="457200" indent="-457200">
              <a:buFont typeface="Wingdings" panose="05000000000000000000" pitchFamily="2" charset="2"/>
              <a:buChar char="u"/>
            </a:pPr>
            <a:r>
              <a:rPr lang="zh-TW" altLang="en-US" sz="2800" kern="100" dirty="0">
                <a:latin typeface="+mn-ea"/>
                <a:cs typeface="Times New Roman"/>
              </a:rPr>
              <a:t>法國於</a:t>
            </a:r>
            <a:r>
              <a:rPr lang="en-US" altLang="zh-TW" sz="2800" kern="100" dirty="0">
                <a:latin typeface="+mn-ea"/>
                <a:cs typeface="Times New Roman"/>
              </a:rPr>
              <a:t>1789</a:t>
            </a:r>
            <a:r>
              <a:rPr lang="zh-TW" altLang="en-US" sz="2800" kern="100" dirty="0">
                <a:latin typeface="+mn-ea"/>
                <a:cs typeface="Times New Roman"/>
              </a:rPr>
              <a:t>年爆發大革命，發表「人權宣言」，主張：「人生來就有自由平等的權利；人的權利有自由權、財產權、安全權及反抗權；法律之前人人平等</a:t>
            </a:r>
            <a:r>
              <a:rPr lang="en-US" altLang="zh-TW" sz="2800" kern="100" dirty="0">
                <a:latin typeface="+mn-ea"/>
                <a:cs typeface="Times New Roman"/>
              </a:rPr>
              <a:t>……</a:t>
            </a:r>
            <a:r>
              <a:rPr lang="zh-TW" altLang="en-US" sz="2800" kern="100" dirty="0">
                <a:latin typeface="+mn-ea"/>
                <a:cs typeface="Times New Roman"/>
              </a:rPr>
              <a:t>。」</a:t>
            </a:r>
            <a:endParaRPr lang="en-US" altLang="zh-TW" sz="2800" kern="100" dirty="0">
              <a:latin typeface="+mn-ea"/>
              <a:cs typeface="Times New Roman"/>
            </a:endParaRPr>
          </a:p>
          <a:p>
            <a:pPr marL="457200" indent="-457200">
              <a:buFont typeface="Wingdings" panose="05000000000000000000" pitchFamily="2" charset="2"/>
              <a:buChar char="u"/>
            </a:pPr>
            <a:r>
              <a:rPr lang="zh-TW" altLang="en-US" sz="2800" kern="100" dirty="0">
                <a:latin typeface="+mn-ea"/>
                <a:cs typeface="Times New Roman"/>
              </a:rPr>
              <a:t>這些主張不僅為十八世紀新思想的結晶，而且為近代民主政治提供了更為積極而具體的內容。</a:t>
            </a:r>
            <a:endParaRPr lang="zh-TW" altLang="zh-TW" sz="2800" kern="100" dirty="0">
              <a:latin typeface="+mn-ea"/>
              <a:cs typeface="Times New Roman"/>
            </a:endParaRPr>
          </a:p>
        </p:txBody>
      </p:sp>
    </p:spTree>
    <p:extLst>
      <p:ext uri="{BB962C8B-B14F-4D97-AF65-F5344CB8AC3E}">
        <p14:creationId xmlns:p14="http://schemas.microsoft.com/office/powerpoint/2010/main" val="408412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23528" y="982701"/>
            <a:ext cx="8543305" cy="4896544"/>
          </a:xfrm>
        </p:spPr>
        <p:txBody>
          <a:bodyPr>
            <a:normAutofit fontScale="92500" lnSpcReduction="20000"/>
          </a:bodyPr>
          <a:lstStyle/>
          <a:p>
            <a:r>
              <a:rPr lang="zh-TW" altLang="en-US" sz="4500" b="1" dirty="0"/>
              <a:t>一、</a:t>
            </a:r>
            <a:r>
              <a:rPr lang="zh-TW" altLang="en-US" sz="4100" b="1" dirty="0"/>
              <a:t>政黨的起源</a:t>
            </a:r>
            <a:endParaRPr lang="en-US" altLang="zh-TW" sz="4100" b="1" dirty="0"/>
          </a:p>
          <a:p>
            <a:pPr marL="685800" indent="-685800">
              <a:buFont typeface="Wingdings" panose="05000000000000000000" pitchFamily="2" charset="2"/>
              <a:buChar char="u"/>
            </a:pPr>
            <a:r>
              <a:rPr lang="zh-TW" altLang="en-US" sz="3800" dirty="0">
                <a:latin typeface="+mn-ea"/>
              </a:rPr>
              <a:t>英國經過近三百年的長期革命，建立了完整的民主政治。</a:t>
            </a:r>
            <a:endParaRPr lang="en-US" altLang="zh-TW" sz="3800" dirty="0">
              <a:latin typeface="+mn-ea"/>
            </a:endParaRPr>
          </a:p>
          <a:p>
            <a:pPr marL="685800" indent="-685800">
              <a:buFont typeface="Wingdings" panose="05000000000000000000" pitchFamily="2" charset="2"/>
              <a:buChar char="u"/>
            </a:pPr>
            <a:r>
              <a:rPr lang="zh-TW" altLang="en-US" sz="3800" dirty="0">
                <a:latin typeface="+mn-ea"/>
              </a:rPr>
              <a:t>美國革命是因襲英國而來，前後相承，一脈相傳。</a:t>
            </a:r>
            <a:endParaRPr lang="en-US" altLang="zh-TW" sz="3800" dirty="0">
              <a:latin typeface="+mn-ea"/>
            </a:endParaRPr>
          </a:p>
          <a:p>
            <a:pPr marL="685800" indent="-685800">
              <a:buFont typeface="Wingdings" panose="05000000000000000000" pitchFamily="2" charset="2"/>
              <a:buChar char="u"/>
            </a:pPr>
            <a:r>
              <a:rPr lang="zh-TW" altLang="en-US" sz="3800" dirty="0">
                <a:latin typeface="+mn-ea"/>
              </a:rPr>
              <a:t>故學者認為由英國革命到美國獨立，可視為近代民主政治的前驅；法國革命的成功，更影響了歐洲民主主義的發展，而且使政黨政治成為世界歷史的主要潮流。</a:t>
            </a:r>
            <a:endParaRPr lang="en-US" altLang="zh-TW" sz="3800" dirty="0">
              <a:latin typeface="+mn-ea"/>
            </a:endParaRPr>
          </a:p>
        </p:txBody>
      </p:sp>
    </p:spTree>
    <p:extLst>
      <p:ext uri="{BB962C8B-B14F-4D97-AF65-F5344CB8AC3E}">
        <p14:creationId xmlns:p14="http://schemas.microsoft.com/office/powerpoint/2010/main" val="2758032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23528" y="1268760"/>
            <a:ext cx="8543305" cy="4322453"/>
          </a:xfrm>
        </p:spPr>
        <p:txBody>
          <a:bodyPr>
            <a:normAutofit fontScale="85000" lnSpcReduction="20000"/>
          </a:bodyPr>
          <a:lstStyle/>
          <a:p>
            <a:endParaRPr lang="en-US" altLang="zh-TW" sz="4500" b="1" dirty="0"/>
          </a:p>
          <a:p>
            <a:r>
              <a:rPr lang="zh-TW" altLang="en-US" sz="4100" b="1" dirty="0"/>
              <a:t>二、政黨的功能</a:t>
            </a:r>
            <a:endParaRPr lang="en-US" altLang="zh-TW" sz="4100" b="1" dirty="0"/>
          </a:p>
          <a:p>
            <a:pPr marL="685800" indent="-685800">
              <a:buFont typeface="Wingdings" panose="05000000000000000000" pitchFamily="2" charset="2"/>
              <a:buChar char="u"/>
            </a:pPr>
            <a:r>
              <a:rPr lang="zh-TW" altLang="en-US" sz="3800" dirty="0">
                <a:latin typeface="+mn-ea"/>
              </a:rPr>
              <a:t>無論民主或極權體制的國家，開發中國家或已開發中國家，政黨在其政治體系中扮演著很重要的政治運作功能。</a:t>
            </a:r>
            <a:endParaRPr lang="en-US" altLang="zh-TW" sz="3800" dirty="0">
              <a:latin typeface="+mn-ea"/>
            </a:endParaRPr>
          </a:p>
          <a:p>
            <a:pPr marL="685800" indent="-685800">
              <a:buFont typeface="Wingdings" panose="05000000000000000000" pitchFamily="2" charset="2"/>
              <a:buChar char="u"/>
            </a:pPr>
            <a:r>
              <a:rPr lang="zh-TW" altLang="en-US" sz="3800" dirty="0">
                <a:latin typeface="+mn-ea"/>
              </a:rPr>
              <a:t>茲列舉中西重要政治學者對政黨功能的分析與論述如次：</a:t>
            </a:r>
            <a:endParaRPr lang="en-US" altLang="zh-TW" sz="3800" dirty="0">
              <a:latin typeface="+mn-ea"/>
            </a:endParaRPr>
          </a:p>
          <a:p>
            <a:pPr marL="685800" indent="-685800">
              <a:buFont typeface="Wingdings" panose="05000000000000000000" pitchFamily="2" charset="2"/>
              <a:buChar char="u"/>
            </a:pPr>
            <a:r>
              <a:rPr lang="zh-TW" altLang="en-US" sz="3800" dirty="0">
                <a:latin typeface="+mn-ea"/>
              </a:rPr>
              <a:t>國內研究政黨理論的學者談子民在其所著「政黨論」中歸納了以下十種功能：</a:t>
            </a:r>
            <a:endParaRPr lang="en-US" altLang="zh-TW" sz="3800" dirty="0">
              <a:latin typeface="+mn-ea"/>
            </a:endParaRPr>
          </a:p>
          <a:p>
            <a:pPr marL="685800" indent="-685800">
              <a:buFont typeface="Wingdings" panose="05000000000000000000" pitchFamily="2" charset="2"/>
              <a:buChar char="u"/>
            </a:pPr>
            <a:endParaRPr lang="en-US" altLang="zh-TW" sz="3800" dirty="0">
              <a:latin typeface="+mn-ea"/>
            </a:endParaRPr>
          </a:p>
          <a:p>
            <a:pPr marL="685800" indent="-685800">
              <a:buFont typeface="Wingdings" panose="05000000000000000000" pitchFamily="2" charset="2"/>
              <a:buChar char="u"/>
            </a:pPr>
            <a:endParaRPr lang="en-US" altLang="zh-TW" sz="3800" dirty="0">
              <a:latin typeface="+mn-ea"/>
            </a:endParaRPr>
          </a:p>
        </p:txBody>
      </p:sp>
    </p:spTree>
    <p:extLst>
      <p:ext uri="{BB962C8B-B14F-4D97-AF65-F5344CB8AC3E}">
        <p14:creationId xmlns:p14="http://schemas.microsoft.com/office/powerpoint/2010/main" val="3119393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95536" y="188640"/>
            <a:ext cx="8496944" cy="720080"/>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95536" y="980728"/>
            <a:ext cx="8543305" cy="4392488"/>
          </a:xfrm>
        </p:spPr>
        <p:txBody>
          <a:bodyPr>
            <a:normAutofit fontScale="40000" lnSpcReduction="20000"/>
          </a:bodyPr>
          <a:lstStyle/>
          <a:p>
            <a:pPr>
              <a:lnSpc>
                <a:spcPts val="120"/>
              </a:lnSpc>
            </a:pPr>
            <a:endParaRPr lang="en-US" altLang="zh-TW" sz="6500" b="1" dirty="0"/>
          </a:p>
          <a:p>
            <a:pPr>
              <a:lnSpc>
                <a:spcPts val="120"/>
              </a:lnSpc>
            </a:pPr>
            <a:endParaRPr lang="en-US" altLang="zh-TW" sz="6500" b="1" dirty="0">
              <a:latin typeface="+mj-ea"/>
              <a:ea typeface="+mj-ea"/>
            </a:endParaRPr>
          </a:p>
          <a:p>
            <a:pPr>
              <a:lnSpc>
                <a:spcPts val="120"/>
              </a:lnSpc>
            </a:pPr>
            <a:r>
              <a:rPr lang="zh-TW" altLang="en-US" sz="6500" b="1" dirty="0"/>
              <a:t>二、政黨的功能</a:t>
            </a:r>
            <a:endParaRPr lang="en-US" altLang="zh-TW" sz="6500" b="1" dirty="0"/>
          </a:p>
          <a:p>
            <a:pPr>
              <a:lnSpc>
                <a:spcPts val="2500"/>
              </a:lnSpc>
              <a:spcBef>
                <a:spcPts val="1200"/>
              </a:spcBef>
            </a:pPr>
            <a:r>
              <a:rPr lang="en-US" altLang="zh-TW" sz="4800" dirty="0">
                <a:latin typeface="+mn-ea"/>
              </a:rPr>
              <a:t>1.</a:t>
            </a:r>
            <a:r>
              <a:rPr lang="zh-TW" altLang="en-US" sz="4800" dirty="0">
                <a:latin typeface="+mn-ea"/>
              </a:rPr>
              <a:t>組織選民，教育選民。</a:t>
            </a:r>
          </a:p>
          <a:p>
            <a:r>
              <a:rPr lang="en-US" altLang="zh-TW" sz="4800" dirty="0">
                <a:latin typeface="+mn-ea"/>
              </a:rPr>
              <a:t>2.</a:t>
            </a:r>
            <a:r>
              <a:rPr lang="zh-TW" altLang="en-US" sz="4800" dirty="0">
                <a:latin typeface="+mn-ea"/>
              </a:rPr>
              <a:t>為選民提名各種公職候選人，使之易於選擇。</a:t>
            </a:r>
          </a:p>
          <a:p>
            <a:r>
              <a:rPr lang="en-US" altLang="zh-TW" sz="4800" dirty="0">
                <a:latin typeface="+mn-ea"/>
              </a:rPr>
              <a:t>3.</a:t>
            </a:r>
            <a:r>
              <a:rPr lang="zh-TW" altLang="en-US" sz="4800" dirty="0">
                <a:latin typeface="+mn-ea"/>
              </a:rPr>
              <a:t>竭盡全力支持其所提名之候選人當選，並使其於當選之後克盡其職。</a:t>
            </a:r>
          </a:p>
          <a:p>
            <a:r>
              <a:rPr lang="en-US" altLang="zh-TW" sz="4800" dirty="0">
                <a:latin typeface="+mn-ea"/>
              </a:rPr>
              <a:t>4.</a:t>
            </a:r>
            <a:r>
              <a:rPr lang="zh-TW" altLang="en-US" sz="4800" dirty="0">
                <a:latin typeface="+mn-ea"/>
              </a:rPr>
              <a:t>依照其在選舉中所宣佈之政策，推行政府工作，並對施政之得失成敗負擔責任。</a:t>
            </a:r>
          </a:p>
          <a:p>
            <a:r>
              <a:rPr lang="en-US" altLang="zh-TW" sz="4800" dirty="0">
                <a:latin typeface="+mn-ea"/>
              </a:rPr>
              <a:t>5.</a:t>
            </a:r>
            <a:r>
              <a:rPr lang="zh-TW" altLang="en-US" sz="4800" dirty="0">
                <a:latin typeface="+mn-ea"/>
              </a:rPr>
              <a:t>製造輿論，重視民意，做為人民與政府間有效之橋樑。</a:t>
            </a:r>
          </a:p>
          <a:p>
            <a:r>
              <a:rPr lang="en-US" altLang="zh-TW" sz="4800" dirty="0">
                <a:latin typeface="+mn-ea"/>
              </a:rPr>
              <a:t>6.</a:t>
            </a:r>
            <a:r>
              <a:rPr lang="zh-TW" altLang="en-US" sz="4800" dirty="0">
                <a:latin typeface="+mn-ea"/>
              </a:rPr>
              <a:t>協調政府各部門間之意見，補救分權主義所產生之流弊。</a:t>
            </a:r>
          </a:p>
          <a:p>
            <a:r>
              <a:rPr lang="en-US" altLang="zh-TW" sz="4800" dirty="0">
                <a:latin typeface="+mn-ea"/>
              </a:rPr>
              <a:t>7.</a:t>
            </a:r>
            <a:r>
              <a:rPr lang="zh-TW" altLang="en-US" sz="4800" dirty="0">
                <a:latin typeface="+mn-ea"/>
              </a:rPr>
              <a:t>溝通中央與地方各級政府間之關節，使治理機關更能緊密聯繫，發揮有機體之效能，尤其補救了聯邦體制之弱點。</a:t>
            </a:r>
          </a:p>
          <a:p>
            <a:r>
              <a:rPr lang="en-US" altLang="zh-TW" sz="4800" dirty="0">
                <a:latin typeface="+mn-ea"/>
              </a:rPr>
              <a:t>8.</a:t>
            </a:r>
            <a:r>
              <a:rPr lang="zh-TW" altLang="en-US" sz="4800" dirty="0">
                <a:latin typeface="+mn-ea"/>
              </a:rPr>
              <a:t>使立法議事機關能構成其所必需之多數，導致民主法則順利之推行。</a:t>
            </a:r>
          </a:p>
          <a:p>
            <a:r>
              <a:rPr lang="en-US" altLang="zh-TW" sz="4800" dirty="0">
                <a:latin typeface="+mn-ea"/>
              </a:rPr>
              <a:t>9.</a:t>
            </a:r>
            <a:r>
              <a:rPr lang="zh-TW" altLang="en-US" sz="4800" dirty="0">
                <a:latin typeface="+mn-ea"/>
              </a:rPr>
              <a:t>執政黨與在野黨相互監督與制衡，使民主政治成為有效能之責任政治。</a:t>
            </a:r>
          </a:p>
          <a:p>
            <a:r>
              <a:rPr lang="en-US" altLang="zh-TW" sz="4800" dirty="0">
                <a:latin typeface="+mn-ea"/>
              </a:rPr>
              <a:t>10.</a:t>
            </a:r>
            <a:r>
              <a:rPr lang="zh-TW" altLang="en-US" sz="4800" dirty="0">
                <a:latin typeface="+mn-ea"/>
              </a:rPr>
              <a:t>使政權之遞嬗，取決於選民之選票，而非取決於武力，化干戈為玉帛，使全國人民能免於兵連禍結與生靈塗炭之苦。</a:t>
            </a:r>
            <a:endParaRPr lang="en-US" altLang="zh-TW" sz="3800" dirty="0">
              <a:latin typeface="+mn-ea"/>
            </a:endParaRPr>
          </a:p>
        </p:txBody>
      </p:sp>
    </p:spTree>
    <p:extLst>
      <p:ext uri="{BB962C8B-B14F-4D97-AF65-F5344CB8AC3E}">
        <p14:creationId xmlns:p14="http://schemas.microsoft.com/office/powerpoint/2010/main" val="1809990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251520" y="1124744"/>
            <a:ext cx="8687321" cy="4320480"/>
          </a:xfrm>
        </p:spPr>
        <p:txBody>
          <a:bodyPr>
            <a:normAutofit fontScale="55000" lnSpcReduction="20000"/>
          </a:bodyPr>
          <a:lstStyle/>
          <a:p>
            <a:r>
              <a:rPr lang="zh-TW" altLang="en-US" sz="5100" b="1" dirty="0"/>
              <a:t>二、政黨的功能</a:t>
            </a:r>
            <a:endParaRPr lang="en-US" altLang="zh-TW" sz="5100" b="1" dirty="0"/>
          </a:p>
          <a:p>
            <a:pPr marL="571500" indent="-571500">
              <a:buFont typeface="Wingdings" panose="05000000000000000000" pitchFamily="2" charset="2"/>
              <a:buChar char="u"/>
            </a:pPr>
            <a:r>
              <a:rPr lang="zh-TW" altLang="en-US" sz="3800" dirty="0">
                <a:latin typeface="+mn-ea"/>
              </a:rPr>
              <a:t>馬起華認為政黨在政治體系中有以下四種重要功能：</a:t>
            </a:r>
            <a:endParaRPr lang="en-US" altLang="zh-TW" sz="3800" dirty="0">
              <a:latin typeface="+mn-ea"/>
            </a:endParaRPr>
          </a:p>
          <a:p>
            <a:r>
              <a:rPr lang="en-US" altLang="zh-TW" sz="3800" dirty="0">
                <a:latin typeface="+mn-ea"/>
              </a:rPr>
              <a:t>1.</a:t>
            </a:r>
            <a:r>
              <a:rPr lang="zh-TW" altLang="en-US" sz="3800" dirty="0">
                <a:latin typeface="+mn-ea"/>
              </a:rPr>
              <a:t>政黨在選舉中的功能：提名與輔選是政黨最重要的基本工作，亦為政黨在選舉中最主要的功能，其中提名一項，更是選舉與政黨成敗的關鍵。在選舉中，政黨可以說是選民與代表之間的政治掮客。</a:t>
            </a:r>
          </a:p>
          <a:p>
            <a:r>
              <a:rPr lang="en-US" altLang="zh-TW" sz="3800" dirty="0">
                <a:latin typeface="+mn-ea"/>
              </a:rPr>
              <a:t>2.</a:t>
            </a:r>
            <a:r>
              <a:rPr lang="zh-TW" altLang="en-US" sz="3800" dirty="0">
                <a:latin typeface="+mn-ea"/>
              </a:rPr>
              <a:t>政黨在議會中的功能：議會政治也可以說是政黨政治，政黨在議會中的重要工作，是約束其所屬議員在議會中的言行，使黨所主張的政策得以通過，成為法令。</a:t>
            </a:r>
          </a:p>
          <a:p>
            <a:r>
              <a:rPr lang="en-US" altLang="zh-TW" sz="3800" dirty="0">
                <a:latin typeface="+mn-ea"/>
              </a:rPr>
              <a:t>3.</a:t>
            </a:r>
            <a:r>
              <a:rPr lang="zh-TW" altLang="en-US" sz="3800" dirty="0">
                <a:latin typeface="+mn-ea"/>
              </a:rPr>
              <a:t>政黨在政府中的功能：在政黨政治下，行政領導為政黨爭奪之首要目標，亦唯有取得行政權的政黨方能執政。</a:t>
            </a:r>
          </a:p>
          <a:p>
            <a:r>
              <a:rPr lang="en-US" altLang="zh-TW" sz="3800" dirty="0">
                <a:latin typeface="+mn-ea"/>
              </a:rPr>
              <a:t>4.</a:t>
            </a:r>
            <a:r>
              <a:rPr lang="zh-TW" altLang="en-US" sz="3800" dirty="0">
                <a:latin typeface="+mn-ea"/>
              </a:rPr>
              <a:t>政黨在輿論中的功能：政黨為獲得選民支持，會利用大眾傳播媒介及各種宣傳方式，提出其政綱、政見、政績，並介紹其提名之候選人，有塑造或影響民意形成之作用，而對於民眾的政治社會化也有相當大的功能。</a:t>
            </a:r>
          </a:p>
          <a:p>
            <a:pPr marL="685800" indent="-685800">
              <a:buFont typeface="Wingdings" panose="05000000000000000000" pitchFamily="2" charset="2"/>
              <a:buChar char="u"/>
            </a:pPr>
            <a:endParaRPr lang="en-US" altLang="zh-TW" sz="3800" dirty="0">
              <a:latin typeface="+mn-ea"/>
            </a:endParaRPr>
          </a:p>
        </p:txBody>
      </p:sp>
    </p:spTree>
    <p:extLst>
      <p:ext uri="{BB962C8B-B14F-4D97-AF65-F5344CB8AC3E}">
        <p14:creationId xmlns:p14="http://schemas.microsoft.com/office/powerpoint/2010/main" val="1435677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251520" y="1268760"/>
            <a:ext cx="8543305" cy="2666268"/>
          </a:xfrm>
        </p:spPr>
        <p:txBody>
          <a:bodyPr>
            <a:normAutofit/>
          </a:bodyPr>
          <a:lstStyle/>
          <a:p>
            <a:r>
              <a:rPr lang="zh-TW" altLang="en-US" sz="3500" b="1" dirty="0"/>
              <a:t>二、政黨的功能</a:t>
            </a:r>
            <a:endParaRPr lang="en-US" altLang="zh-TW" sz="3500" b="1" dirty="0"/>
          </a:p>
          <a:p>
            <a:pPr marL="685800" indent="-685800">
              <a:buFont typeface="Wingdings" panose="05000000000000000000" pitchFamily="2" charset="2"/>
              <a:buChar char="u"/>
            </a:pPr>
            <a:r>
              <a:rPr lang="zh-TW" altLang="en-US" sz="3100" dirty="0">
                <a:latin typeface="+mn-ea"/>
              </a:rPr>
              <a:t>西方的政治學者高斯耐與斯莫卡（</a:t>
            </a:r>
            <a:r>
              <a:rPr lang="en-US" altLang="zh-TW" sz="3100" dirty="0">
                <a:latin typeface="+mn-ea"/>
              </a:rPr>
              <a:t>Harold F. Gosnell &amp; Richard G. </a:t>
            </a:r>
            <a:r>
              <a:rPr lang="en-US" altLang="zh-TW" sz="3100" dirty="0" err="1">
                <a:latin typeface="+mn-ea"/>
              </a:rPr>
              <a:t>Smolka</a:t>
            </a:r>
            <a:r>
              <a:rPr lang="zh-TW" altLang="en-US" sz="3100" dirty="0">
                <a:latin typeface="+mn-ea"/>
              </a:rPr>
              <a:t>）在研究美國的政黨之後，亦歸納出政黨之功能有九種：</a:t>
            </a:r>
            <a:r>
              <a:rPr lang="zh-TW" altLang="en-US" sz="3800" dirty="0">
                <a:latin typeface="+mn-ea"/>
              </a:rPr>
              <a:t> </a:t>
            </a:r>
            <a:endParaRPr lang="en-US" altLang="zh-TW" sz="3800" dirty="0">
              <a:latin typeface="+mn-ea"/>
            </a:endParaRPr>
          </a:p>
        </p:txBody>
      </p:sp>
    </p:spTree>
    <p:extLst>
      <p:ext uri="{BB962C8B-B14F-4D97-AF65-F5344CB8AC3E}">
        <p14:creationId xmlns:p14="http://schemas.microsoft.com/office/powerpoint/2010/main" val="397474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15516" y="2132856"/>
            <a:ext cx="8712968" cy="2179297"/>
          </a:xfrm>
        </p:spPr>
        <p:txBody>
          <a:bodyPr anchor="ctr">
            <a:normAutofit/>
          </a:bodyPr>
          <a:lstStyle/>
          <a:p>
            <a:pPr algn="ctr">
              <a:spcBef>
                <a:spcPts val="600"/>
              </a:spcBef>
              <a:spcAft>
                <a:spcPts val="600"/>
              </a:spcAft>
            </a:pPr>
            <a:r>
              <a:rPr lang="zh-TW" altLang="en-US" sz="5400" dirty="0">
                <a:solidFill>
                  <a:schemeClr val="tx1"/>
                </a:solidFill>
                <a:effectLst/>
                <a:latin typeface="標楷體" pitchFamily="65" charset="-120"/>
                <a:ea typeface="標楷體" pitchFamily="65" charset="-120"/>
              </a:rPr>
              <a:t>（一）憲政與國家發展</a:t>
            </a:r>
            <a:br>
              <a:rPr lang="en-US" altLang="zh-TW" sz="6000" dirty="0">
                <a:solidFill>
                  <a:schemeClr val="tx1"/>
                </a:solidFill>
                <a:latin typeface="標楷體" pitchFamily="65" charset="-120"/>
                <a:ea typeface="標楷體" pitchFamily="65" charset="-120"/>
              </a:rPr>
            </a:br>
            <a:r>
              <a:rPr lang="zh-TW" altLang="en-US" sz="4000" dirty="0">
                <a:solidFill>
                  <a:schemeClr val="tx1"/>
                </a:solidFill>
                <a:effectLst/>
                <a:latin typeface="標楷體" pitchFamily="65" charset="-120"/>
                <a:ea typeface="標楷體" pitchFamily="65" charset="-120"/>
              </a:rPr>
              <a:t>總統制？內閣制？雙首長制？</a:t>
            </a:r>
          </a:p>
        </p:txBody>
      </p:sp>
    </p:spTree>
    <p:extLst>
      <p:ext uri="{BB962C8B-B14F-4D97-AF65-F5344CB8AC3E}">
        <p14:creationId xmlns:p14="http://schemas.microsoft.com/office/powerpoint/2010/main" val="1144783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23528" y="982701"/>
            <a:ext cx="8543305" cy="4896544"/>
          </a:xfrm>
        </p:spPr>
        <p:txBody>
          <a:bodyPr>
            <a:normAutofit fontScale="62500" lnSpcReduction="20000"/>
          </a:bodyPr>
          <a:lstStyle/>
          <a:p>
            <a:r>
              <a:rPr lang="zh-TW" altLang="en-US" sz="4500" b="1" dirty="0"/>
              <a:t>二、政黨的功能</a:t>
            </a:r>
            <a:endParaRPr lang="en-US" altLang="zh-TW" sz="4500" b="1" dirty="0"/>
          </a:p>
          <a:p>
            <a:r>
              <a:rPr lang="en-US" altLang="zh-TW" sz="3800" dirty="0">
                <a:latin typeface="+mn-ea"/>
              </a:rPr>
              <a:t>1.</a:t>
            </a:r>
            <a:r>
              <a:rPr lang="zh-TW" altLang="en-US" sz="3800" dirty="0">
                <a:latin typeface="+mn-ea"/>
              </a:rPr>
              <a:t>傳遞美國的政治傳統（</a:t>
            </a:r>
            <a:r>
              <a:rPr lang="en-US" altLang="zh-TW" sz="3800" dirty="0">
                <a:latin typeface="+mn-ea"/>
              </a:rPr>
              <a:t>transmission of the American tradition</a:t>
            </a:r>
            <a:r>
              <a:rPr lang="zh-TW" altLang="en-US" sz="3800" dirty="0">
                <a:latin typeface="+mn-ea"/>
              </a:rPr>
              <a:t>）</a:t>
            </a:r>
            <a:endParaRPr lang="en-US" altLang="zh-TW" sz="3800" dirty="0">
              <a:latin typeface="+mn-ea"/>
            </a:endParaRPr>
          </a:p>
          <a:p>
            <a:r>
              <a:rPr lang="en-US" altLang="zh-TW" sz="3800" dirty="0">
                <a:latin typeface="+mn-ea"/>
              </a:rPr>
              <a:t>2.</a:t>
            </a:r>
            <a:r>
              <a:rPr lang="zh-TW" altLang="en-US" sz="3800" dirty="0">
                <a:latin typeface="+mn-ea"/>
              </a:rPr>
              <a:t>提供成人之政治教育</a:t>
            </a:r>
          </a:p>
          <a:p>
            <a:r>
              <a:rPr lang="en-US" altLang="zh-TW" sz="3800" dirty="0">
                <a:latin typeface="+mn-ea"/>
              </a:rPr>
              <a:t>3.</a:t>
            </a:r>
            <a:r>
              <a:rPr lang="zh-TW" altLang="en-US" sz="3800" dirty="0">
                <a:latin typeface="+mn-ea"/>
              </a:rPr>
              <a:t>做為個人與政府之間的聯繫管道（</a:t>
            </a:r>
            <a:r>
              <a:rPr lang="en-US" altLang="zh-TW" sz="3800" dirty="0">
                <a:latin typeface="+mn-ea"/>
              </a:rPr>
              <a:t>As a link between the individual and the government</a:t>
            </a:r>
            <a:r>
              <a:rPr lang="zh-TW" altLang="en-US" sz="3800" dirty="0">
                <a:latin typeface="+mn-ea"/>
              </a:rPr>
              <a:t>）</a:t>
            </a:r>
          </a:p>
          <a:p>
            <a:r>
              <a:rPr lang="en-US" altLang="zh-TW" sz="3800" dirty="0">
                <a:latin typeface="+mn-ea"/>
              </a:rPr>
              <a:t>4.</a:t>
            </a:r>
            <a:r>
              <a:rPr lang="zh-TW" altLang="en-US" sz="3800" dirty="0">
                <a:latin typeface="+mn-ea"/>
              </a:rPr>
              <a:t>解決團體之衝突（</a:t>
            </a:r>
            <a:r>
              <a:rPr lang="en-US" altLang="zh-TW" sz="3800" dirty="0">
                <a:latin typeface="+mn-ea"/>
              </a:rPr>
              <a:t>settlement of group conflicts</a:t>
            </a:r>
            <a:r>
              <a:rPr lang="zh-TW" altLang="en-US" sz="3800" dirty="0">
                <a:latin typeface="+mn-ea"/>
              </a:rPr>
              <a:t>）</a:t>
            </a:r>
          </a:p>
          <a:p>
            <a:r>
              <a:rPr lang="en-US" altLang="zh-TW" sz="3800" dirty="0">
                <a:latin typeface="+mn-ea"/>
              </a:rPr>
              <a:t>5.</a:t>
            </a:r>
            <a:r>
              <a:rPr lang="zh-TW" altLang="en-US" sz="3800" dirty="0">
                <a:latin typeface="+mn-ea"/>
              </a:rPr>
              <a:t>降低社會緊張（</a:t>
            </a:r>
            <a:r>
              <a:rPr lang="en-US" altLang="zh-TW" sz="3800" dirty="0">
                <a:latin typeface="+mn-ea"/>
              </a:rPr>
              <a:t>reduction of tensions</a:t>
            </a:r>
            <a:r>
              <a:rPr lang="zh-TW" altLang="en-US" sz="3800" dirty="0">
                <a:latin typeface="+mn-ea"/>
              </a:rPr>
              <a:t>）</a:t>
            </a:r>
          </a:p>
          <a:p>
            <a:r>
              <a:rPr lang="en-US" altLang="zh-TW" sz="3800" dirty="0">
                <a:latin typeface="+mn-ea"/>
              </a:rPr>
              <a:t>6.</a:t>
            </a:r>
            <a:r>
              <a:rPr lang="zh-TW" altLang="en-US" sz="3800" dirty="0">
                <a:latin typeface="+mn-ea"/>
              </a:rPr>
              <a:t>公職人員之甄選（</a:t>
            </a:r>
            <a:r>
              <a:rPr lang="en-US" altLang="zh-TW" sz="3800" dirty="0">
                <a:latin typeface="+mn-ea"/>
              </a:rPr>
              <a:t>selection of official personnel</a:t>
            </a:r>
            <a:r>
              <a:rPr lang="zh-TW" altLang="en-US" sz="3800" dirty="0">
                <a:latin typeface="+mn-ea"/>
              </a:rPr>
              <a:t>）</a:t>
            </a:r>
          </a:p>
          <a:p>
            <a:r>
              <a:rPr lang="en-US" altLang="zh-TW" sz="3800" dirty="0">
                <a:latin typeface="+mn-ea"/>
              </a:rPr>
              <a:t>7.</a:t>
            </a:r>
            <a:r>
              <a:rPr lang="zh-TW" altLang="en-US" sz="3800" dirty="0">
                <a:latin typeface="+mn-ea"/>
              </a:rPr>
              <a:t>決定政策（</a:t>
            </a:r>
            <a:r>
              <a:rPr lang="en-US" altLang="zh-TW" sz="3800" dirty="0">
                <a:latin typeface="+mn-ea"/>
              </a:rPr>
              <a:t>determination of policies</a:t>
            </a:r>
            <a:r>
              <a:rPr lang="zh-TW" altLang="en-US" sz="3800" dirty="0">
                <a:latin typeface="+mn-ea"/>
              </a:rPr>
              <a:t>）</a:t>
            </a:r>
          </a:p>
          <a:p>
            <a:r>
              <a:rPr lang="en-US" altLang="zh-TW" sz="3800" dirty="0">
                <a:latin typeface="+mn-ea"/>
              </a:rPr>
              <a:t>8.</a:t>
            </a:r>
            <a:r>
              <a:rPr lang="zh-TW" altLang="en-US" sz="3800" dirty="0">
                <a:latin typeface="+mn-ea"/>
              </a:rPr>
              <a:t>將強力制裁減至最低（</a:t>
            </a:r>
            <a:r>
              <a:rPr lang="en-US" altLang="zh-TW" sz="3800" dirty="0">
                <a:latin typeface="+mn-ea"/>
              </a:rPr>
              <a:t>minimizing the need for coercive sanctions</a:t>
            </a:r>
            <a:r>
              <a:rPr lang="zh-TW" altLang="en-US" sz="3800" dirty="0">
                <a:latin typeface="+mn-ea"/>
              </a:rPr>
              <a:t>）</a:t>
            </a:r>
          </a:p>
          <a:p>
            <a:r>
              <a:rPr lang="en-US" altLang="zh-TW" sz="3800" dirty="0">
                <a:latin typeface="+mn-ea"/>
              </a:rPr>
              <a:t>9.</a:t>
            </a:r>
            <a:r>
              <a:rPr lang="zh-TW" altLang="en-US" sz="3800" dirty="0">
                <a:latin typeface="+mn-ea"/>
              </a:rPr>
              <a:t>具有對抗寡頭政治，捍衛民主政治的功能（</a:t>
            </a:r>
            <a:r>
              <a:rPr lang="en-US" altLang="zh-TW" sz="3800" dirty="0">
                <a:latin typeface="+mn-ea"/>
              </a:rPr>
              <a:t>safeguarding against oligarchy</a:t>
            </a:r>
            <a:r>
              <a:rPr lang="zh-TW" altLang="en-US" sz="3800" dirty="0">
                <a:latin typeface="+mn-ea"/>
              </a:rPr>
              <a:t>）</a:t>
            </a:r>
          </a:p>
        </p:txBody>
      </p:sp>
    </p:spTree>
    <p:extLst>
      <p:ext uri="{BB962C8B-B14F-4D97-AF65-F5344CB8AC3E}">
        <p14:creationId xmlns:p14="http://schemas.microsoft.com/office/powerpoint/2010/main" val="4829165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貳、政黨的起源與功能</a:t>
            </a:r>
          </a:p>
        </p:txBody>
      </p:sp>
      <p:sp>
        <p:nvSpPr>
          <p:cNvPr id="3" name="副標題 2"/>
          <p:cNvSpPr>
            <a:spLocks noGrp="1"/>
          </p:cNvSpPr>
          <p:nvPr>
            <p:ph type="subTitle" idx="1"/>
          </p:nvPr>
        </p:nvSpPr>
        <p:spPr>
          <a:xfrm>
            <a:off x="323528" y="982701"/>
            <a:ext cx="8543305" cy="4896544"/>
          </a:xfrm>
        </p:spPr>
        <p:txBody>
          <a:bodyPr>
            <a:normAutofit fontScale="92500" lnSpcReduction="20000"/>
          </a:bodyPr>
          <a:lstStyle/>
          <a:p>
            <a:r>
              <a:rPr lang="zh-TW" altLang="en-US" sz="3800" b="1" dirty="0"/>
              <a:t>二、政黨的功能</a:t>
            </a:r>
            <a:endParaRPr lang="en-US" altLang="zh-TW" sz="3800" b="1" dirty="0"/>
          </a:p>
          <a:p>
            <a:pPr marL="685800" indent="-685800">
              <a:buFont typeface="Wingdings" panose="05000000000000000000" pitchFamily="2" charset="2"/>
              <a:buChar char="u"/>
            </a:pPr>
            <a:r>
              <a:rPr lang="zh-TW" altLang="en-US" sz="3200" dirty="0">
                <a:latin typeface="+mn-ea"/>
              </a:rPr>
              <a:t>必須注意的是，上述論點係在民主政治程序運作下，政黨所具備之功能。</a:t>
            </a:r>
            <a:endParaRPr lang="en-US" altLang="zh-TW" sz="3200" dirty="0">
              <a:latin typeface="+mn-ea"/>
            </a:endParaRPr>
          </a:p>
          <a:p>
            <a:pPr marL="685800" indent="-685800">
              <a:buFont typeface="Wingdings" panose="05000000000000000000" pitchFamily="2" charset="2"/>
              <a:buChar char="u"/>
            </a:pPr>
            <a:r>
              <a:rPr lang="zh-TW" altLang="en-US" sz="3200" dirty="0">
                <a:latin typeface="+mn-ea"/>
              </a:rPr>
              <a:t>政黨與民主政治的關係密切，英國大政治家狄斯累利（</a:t>
            </a:r>
            <a:r>
              <a:rPr lang="en-US" altLang="zh-TW" sz="3200" dirty="0">
                <a:latin typeface="+mn-ea"/>
              </a:rPr>
              <a:t>Benjamin Disraeli</a:t>
            </a:r>
            <a:r>
              <a:rPr lang="zh-TW" altLang="en-US" sz="3200" dirty="0">
                <a:latin typeface="+mn-ea"/>
              </a:rPr>
              <a:t>）說：「苟無政黨，則國會內閣政府為不可能之事。」  </a:t>
            </a:r>
            <a:endParaRPr lang="en-US" altLang="zh-TW" sz="3200" dirty="0">
              <a:latin typeface="+mn-ea"/>
            </a:endParaRPr>
          </a:p>
          <a:p>
            <a:pPr marL="685800" indent="-685800">
              <a:buFont typeface="Wingdings" panose="05000000000000000000" pitchFamily="2" charset="2"/>
              <a:buChar char="u"/>
            </a:pPr>
            <a:r>
              <a:rPr lang="zh-TW" altLang="en-US" sz="3200" dirty="0">
                <a:latin typeface="+mn-ea"/>
              </a:rPr>
              <a:t>美國總統威爾遜（</a:t>
            </a:r>
            <a:r>
              <a:rPr lang="en-US" altLang="zh-TW" sz="3200" dirty="0">
                <a:latin typeface="+mn-ea"/>
              </a:rPr>
              <a:t>Woodrow Wilson</a:t>
            </a:r>
            <a:r>
              <a:rPr lang="zh-TW" altLang="en-US" sz="3200" dirty="0">
                <a:latin typeface="+mn-ea"/>
              </a:rPr>
              <a:t>）亦曾說：「苟無政黨，則民主政治無實行之可能。」</a:t>
            </a:r>
            <a:endParaRPr lang="en-US" altLang="zh-TW" sz="3200" dirty="0">
              <a:latin typeface="+mn-ea"/>
            </a:endParaRPr>
          </a:p>
          <a:p>
            <a:pPr marL="685800" indent="-685800">
              <a:buFont typeface="Wingdings" panose="05000000000000000000" pitchFamily="2" charset="2"/>
              <a:buChar char="u"/>
            </a:pPr>
            <a:r>
              <a:rPr lang="zh-TW" altLang="en-US" sz="3200" dirty="0">
                <a:latin typeface="+mn-ea"/>
              </a:rPr>
              <a:t>政黨是國家為人民謀幸福的高尚政治團體，而惟有建立良性的政黨政治，各朝野政黨嚴守政治競爭規則，方能臻國家於長治久安之境。</a:t>
            </a:r>
            <a:endParaRPr lang="en-US" altLang="zh-TW" sz="3200" dirty="0">
              <a:latin typeface="+mn-ea"/>
            </a:endParaRPr>
          </a:p>
        </p:txBody>
      </p:sp>
    </p:spTree>
    <p:extLst>
      <p:ext uri="{BB962C8B-B14F-4D97-AF65-F5344CB8AC3E}">
        <p14:creationId xmlns:p14="http://schemas.microsoft.com/office/powerpoint/2010/main" val="2247087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9652" y="908720"/>
            <a:ext cx="5544616" cy="336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619672" y="4365104"/>
            <a:ext cx="5184576" cy="1169551"/>
          </a:xfrm>
          <a:prstGeom prst="rect">
            <a:avLst/>
          </a:prstGeom>
        </p:spPr>
        <p:txBody>
          <a:bodyPr wrap="square">
            <a:spAutoFit/>
          </a:bodyPr>
          <a:lstStyle/>
          <a:p>
            <a:pPr>
              <a:spcAft>
                <a:spcPts val="0"/>
              </a:spcAft>
            </a:pPr>
            <a:r>
              <a:rPr lang="zh-TW" altLang="zh-TW" sz="1400" kern="100" dirty="0">
                <a:solidFill>
                  <a:srgbClr val="000000"/>
                </a:solidFill>
                <a:latin typeface="Arial"/>
                <a:ea typeface="新細明體"/>
                <a:cs typeface="Arial"/>
              </a:rPr>
              <a:t>任何政黨如果贏得總統寶座仍須視其是否赢得國會參眾兩院之多數席次，如是即是立法舆行政的一致政府。如赢得總統之寶座，但沒有取得國會兩院之多數席次，那就是所謂的分立政府。圖為美國國會大樓西側。北翼是美國參議院，而南翼則是美國眾議院。圖／公有領域，取自維基共享資源</a:t>
            </a:r>
            <a:endParaRPr lang="zh-TW" altLang="zh-TW" sz="1400" kern="100" dirty="0">
              <a:effectLst/>
              <a:latin typeface="Calibri"/>
              <a:ea typeface="新細明體"/>
              <a:cs typeface="Times New Roman"/>
            </a:endParaRPr>
          </a:p>
        </p:txBody>
      </p:sp>
      <p:sp>
        <p:nvSpPr>
          <p:cNvPr id="2" name="投影片編號版面配置區 1">
            <a:extLst>
              <a:ext uri="{FF2B5EF4-FFF2-40B4-BE49-F238E27FC236}">
                <a16:creationId xmlns:a16="http://schemas.microsoft.com/office/drawing/2014/main" id="{4F119B5B-E6B5-DCC8-C9BF-37C14229FBC3}"/>
              </a:ext>
            </a:extLst>
          </p:cNvPr>
          <p:cNvSpPr>
            <a:spLocks noGrp="1"/>
          </p:cNvSpPr>
          <p:nvPr>
            <p:ph type="sldNum" sz="quarter" idx="12"/>
          </p:nvPr>
        </p:nvSpPr>
        <p:spPr/>
        <p:txBody>
          <a:bodyPr/>
          <a:lstStyle/>
          <a:p>
            <a:fld id="{DB37B800-3C50-46E9-963D-843F2A7F554F}" type="slidenum">
              <a:rPr lang="zh-TW" altLang="en-US" smtClean="0"/>
              <a:t>52</a:t>
            </a:fld>
            <a:endParaRPr lang="zh-TW" altLang="en-US"/>
          </a:p>
        </p:txBody>
      </p:sp>
    </p:spTree>
    <p:extLst>
      <p:ext uri="{BB962C8B-B14F-4D97-AF65-F5344CB8AC3E}">
        <p14:creationId xmlns:p14="http://schemas.microsoft.com/office/powerpoint/2010/main" val="1971674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fontScale="92500" lnSpcReduction="20000"/>
          </a:bodyPr>
          <a:lstStyle/>
          <a:p>
            <a:pPr marL="0" indent="0">
              <a:buNone/>
            </a:pPr>
            <a:r>
              <a:rPr lang="zh-TW" altLang="en-US" sz="3800" b="1" dirty="0"/>
              <a:t>一、民主政治與政黨政治的關係</a:t>
            </a:r>
            <a:endParaRPr lang="en-US" altLang="zh-TW" sz="3800" b="1" dirty="0"/>
          </a:p>
          <a:p>
            <a:pPr marL="0" indent="0">
              <a:buNone/>
            </a:pPr>
            <a:r>
              <a:rPr lang="en-US" altLang="zh-TW" sz="3400" b="1" dirty="0"/>
              <a:t>(</a:t>
            </a:r>
            <a:r>
              <a:rPr lang="zh-TW" altLang="en-US" sz="3400" b="1" dirty="0"/>
              <a:t>一</a:t>
            </a:r>
            <a:r>
              <a:rPr lang="en-US" altLang="zh-TW" sz="3400" b="1" dirty="0"/>
              <a:t>)</a:t>
            </a:r>
            <a:r>
              <a:rPr lang="zh-TW" altLang="en-US" sz="3400" b="1" dirty="0"/>
              <a:t>支持政黨政治的理論</a:t>
            </a:r>
            <a:endParaRPr lang="en-US" altLang="zh-TW" sz="3400" b="1" dirty="0"/>
          </a:p>
          <a:p>
            <a:pPr>
              <a:buFont typeface="Wingdings" panose="05000000000000000000" pitchFamily="2" charset="2"/>
              <a:buChar char="u"/>
            </a:pPr>
            <a:r>
              <a:rPr lang="zh-TW" altLang="en-US" sz="2800" dirty="0">
                <a:latin typeface="+mn-ea"/>
              </a:rPr>
              <a:t>支持政黨政治的學者與贊同政黨政治易產生民主、負責、有效能政治體制的團體，大多以英、美兩國較多，尤其以巴克（</a:t>
            </a:r>
            <a:r>
              <a:rPr lang="en-US" altLang="zh-TW" sz="2800" dirty="0">
                <a:latin typeface="+mn-ea"/>
              </a:rPr>
              <a:t>Ernest Barker</a:t>
            </a:r>
            <a:r>
              <a:rPr lang="zh-TW" altLang="en-US" sz="2800" dirty="0">
                <a:latin typeface="+mn-ea"/>
              </a:rPr>
              <a:t>）、蘭尼</a:t>
            </a:r>
            <a:r>
              <a:rPr lang="en-US" altLang="zh-TW" sz="2800" dirty="0">
                <a:latin typeface="+mn-ea"/>
              </a:rPr>
              <a:t>‧ </a:t>
            </a:r>
            <a:r>
              <a:rPr lang="zh-TW" altLang="en-US" sz="2800" dirty="0">
                <a:latin typeface="+mn-ea"/>
              </a:rPr>
              <a:t>馬歧佛（</a:t>
            </a:r>
            <a:r>
              <a:rPr lang="en-US" altLang="zh-TW" sz="2800" dirty="0">
                <a:latin typeface="+mn-ea"/>
              </a:rPr>
              <a:t>R. M. </a:t>
            </a:r>
            <a:r>
              <a:rPr lang="en-US" altLang="zh-TW" sz="2800" dirty="0" err="1">
                <a:latin typeface="+mn-ea"/>
              </a:rPr>
              <a:t>Maciver</a:t>
            </a:r>
            <a:r>
              <a:rPr lang="zh-TW" altLang="en-US" sz="2800" dirty="0">
                <a:latin typeface="+mn-ea"/>
              </a:rPr>
              <a:t>）、興德里克（</a:t>
            </a:r>
            <a:r>
              <a:rPr lang="en-US" altLang="zh-TW" sz="2800" dirty="0">
                <a:latin typeface="+mn-ea"/>
              </a:rPr>
              <a:t>Ivan </a:t>
            </a:r>
            <a:r>
              <a:rPr lang="en-US" altLang="zh-TW" sz="2800" dirty="0" err="1">
                <a:latin typeface="+mn-ea"/>
              </a:rPr>
              <a:t>Hinderaker</a:t>
            </a:r>
            <a:r>
              <a:rPr lang="zh-TW" altLang="en-US" sz="2800" dirty="0">
                <a:latin typeface="+mn-ea"/>
              </a:rPr>
              <a:t>）、巴滿</a:t>
            </a:r>
            <a:r>
              <a:rPr lang="en-US" altLang="zh-TW" sz="2800" dirty="0">
                <a:latin typeface="+mn-ea"/>
              </a:rPr>
              <a:t>‧</a:t>
            </a:r>
            <a:r>
              <a:rPr lang="zh-TW" altLang="en-US" sz="2800" dirty="0">
                <a:latin typeface="+mn-ea"/>
              </a:rPr>
              <a:t>湯姆士（</a:t>
            </a:r>
            <a:r>
              <a:rPr lang="en-US" altLang="zh-TW" sz="2800" dirty="0">
                <a:latin typeface="+mn-ea"/>
              </a:rPr>
              <a:t>Bulmer Thomas</a:t>
            </a:r>
            <a:r>
              <a:rPr lang="zh-TW" altLang="en-US" sz="2800" dirty="0">
                <a:latin typeface="+mn-ea"/>
              </a:rPr>
              <a:t>）、拉斯基、徐慈萱乃德、吉令士（</a:t>
            </a:r>
            <a:r>
              <a:rPr lang="en-US" altLang="zh-TW" sz="2800" dirty="0">
                <a:latin typeface="+mn-ea"/>
              </a:rPr>
              <a:t>Sir Ivor Jennings</a:t>
            </a:r>
            <a:r>
              <a:rPr lang="zh-TW" altLang="en-US" sz="2800" dirty="0">
                <a:latin typeface="+mn-ea"/>
              </a:rPr>
              <a:t>）、莫里遜（</a:t>
            </a:r>
            <a:r>
              <a:rPr lang="en-US" altLang="zh-TW" sz="2800" dirty="0">
                <a:latin typeface="+mn-ea"/>
              </a:rPr>
              <a:t>Herbert Morrison</a:t>
            </a:r>
            <a:r>
              <a:rPr lang="zh-TW" altLang="en-US" sz="2800" dirty="0">
                <a:latin typeface="+mn-ea"/>
              </a:rPr>
              <a:t>）、紐曼等人為最著名。</a:t>
            </a:r>
            <a:endParaRPr lang="en-US" altLang="zh-TW" sz="2800" dirty="0">
              <a:latin typeface="+mn-ea"/>
            </a:endParaRPr>
          </a:p>
          <a:p>
            <a:pPr>
              <a:buFont typeface="Wingdings" panose="05000000000000000000" pitchFamily="2" charset="2"/>
              <a:buChar char="u"/>
            </a:pPr>
            <a:r>
              <a:rPr lang="zh-TW" altLang="en-US" sz="2800" dirty="0">
                <a:latin typeface="+mn-ea"/>
              </a:rPr>
              <a:t>彼等又大多以英美兩黨制度的優點，為贊同政黨政治之中心主張。他們在有關政黨政治著作中，不是極力推崇英國內閣制下的責任政黨，就是讚揚美國三權分立下的政黨所扮演協調角色的長處。</a:t>
            </a:r>
            <a:endParaRPr lang="en-US" altLang="zh-TW" sz="2800" dirty="0">
              <a:latin typeface="+mn-ea"/>
            </a:endParaRPr>
          </a:p>
        </p:txBody>
      </p:sp>
      <p:sp>
        <p:nvSpPr>
          <p:cNvPr id="2" name="投影片編號版面配置區 1">
            <a:extLst>
              <a:ext uri="{FF2B5EF4-FFF2-40B4-BE49-F238E27FC236}">
                <a16:creationId xmlns:a16="http://schemas.microsoft.com/office/drawing/2014/main" id="{EEC34212-1145-19AA-1795-46A22131E5D5}"/>
              </a:ext>
            </a:extLst>
          </p:cNvPr>
          <p:cNvSpPr>
            <a:spLocks noGrp="1"/>
          </p:cNvSpPr>
          <p:nvPr>
            <p:ph type="sldNum" sz="quarter" idx="12"/>
          </p:nvPr>
        </p:nvSpPr>
        <p:spPr/>
        <p:txBody>
          <a:bodyPr/>
          <a:lstStyle/>
          <a:p>
            <a:fld id="{DB37B800-3C50-46E9-963D-843F2A7F554F}" type="slidenum">
              <a:rPr lang="zh-TW" altLang="en-US" smtClean="0"/>
              <a:t>53</a:t>
            </a:fld>
            <a:endParaRPr lang="zh-TW" altLang="en-US"/>
          </a:p>
        </p:txBody>
      </p:sp>
    </p:spTree>
    <p:extLst>
      <p:ext uri="{BB962C8B-B14F-4D97-AF65-F5344CB8AC3E}">
        <p14:creationId xmlns:p14="http://schemas.microsoft.com/office/powerpoint/2010/main" val="4063923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a:bodyPr>
          <a:lstStyle/>
          <a:p>
            <a:pPr marL="0" indent="0">
              <a:buNone/>
            </a:pPr>
            <a:r>
              <a:rPr lang="zh-TW" altLang="en-US" sz="3500" b="1" dirty="0"/>
              <a:t>一、民主政治與政黨政治的關係</a:t>
            </a:r>
            <a:endParaRPr lang="en-US" altLang="zh-TW" sz="3500" b="1" dirty="0"/>
          </a:p>
          <a:p>
            <a:pPr marL="0" indent="0">
              <a:buNone/>
            </a:pPr>
            <a:r>
              <a:rPr lang="en-US" altLang="zh-TW" sz="3100" b="1" dirty="0"/>
              <a:t>(</a:t>
            </a:r>
            <a:r>
              <a:rPr lang="zh-TW" altLang="en-US" sz="3100" b="1" dirty="0"/>
              <a:t>一</a:t>
            </a:r>
            <a:r>
              <a:rPr lang="en-US" altLang="zh-TW" sz="3100" b="1" dirty="0"/>
              <a:t>)</a:t>
            </a:r>
            <a:r>
              <a:rPr lang="zh-TW" altLang="en-US" sz="3100" b="1" dirty="0"/>
              <a:t>支持政黨政治的理論</a:t>
            </a:r>
            <a:endParaRPr lang="en-US" altLang="zh-TW" sz="3100" b="1" dirty="0"/>
          </a:p>
          <a:p>
            <a:pPr>
              <a:buFont typeface="Wingdings" panose="05000000000000000000" pitchFamily="2" charset="2"/>
              <a:buChar char="u"/>
            </a:pPr>
            <a:r>
              <a:rPr lang="zh-TW" altLang="en-US" dirty="0">
                <a:latin typeface="+mn-ea"/>
              </a:rPr>
              <a:t>綜合支持政黨政治學者的各種不同的看法，大致上可獲得一些共同的論點：惟有在一種主義或政（黨）綱政策，有組織、有紀律、有效能、有民主負責精神的政黨制度之下，才能產生健全的政黨政府。同時也惟有健全的政黨政府，才能出現理想的政黨政治。</a:t>
            </a:r>
            <a:endParaRPr lang="en-US" altLang="zh-TW" dirty="0">
              <a:latin typeface="+mn-ea"/>
            </a:endParaRPr>
          </a:p>
        </p:txBody>
      </p:sp>
      <p:sp>
        <p:nvSpPr>
          <p:cNvPr id="2" name="投影片編號版面配置區 1">
            <a:extLst>
              <a:ext uri="{FF2B5EF4-FFF2-40B4-BE49-F238E27FC236}">
                <a16:creationId xmlns:a16="http://schemas.microsoft.com/office/drawing/2014/main" id="{950BFA3D-B286-DEDA-DAFB-CECB9ADBA974}"/>
              </a:ext>
            </a:extLst>
          </p:cNvPr>
          <p:cNvSpPr>
            <a:spLocks noGrp="1"/>
          </p:cNvSpPr>
          <p:nvPr>
            <p:ph type="sldNum" sz="quarter" idx="12"/>
          </p:nvPr>
        </p:nvSpPr>
        <p:spPr/>
        <p:txBody>
          <a:bodyPr/>
          <a:lstStyle/>
          <a:p>
            <a:fld id="{DB37B800-3C50-46E9-963D-843F2A7F554F}" type="slidenum">
              <a:rPr lang="zh-TW" altLang="en-US" smtClean="0"/>
              <a:t>54</a:t>
            </a:fld>
            <a:endParaRPr lang="zh-TW" altLang="en-US"/>
          </a:p>
        </p:txBody>
      </p:sp>
    </p:spTree>
    <p:extLst>
      <p:ext uri="{BB962C8B-B14F-4D97-AF65-F5344CB8AC3E}">
        <p14:creationId xmlns:p14="http://schemas.microsoft.com/office/powerpoint/2010/main" val="4271667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412776"/>
            <a:ext cx="8686800" cy="5115198"/>
          </a:xfrm>
        </p:spPr>
        <p:txBody>
          <a:bodyPr>
            <a:normAutofit fontScale="85000" lnSpcReduction="20000"/>
          </a:bodyPr>
          <a:lstStyle/>
          <a:p>
            <a:pPr marL="0" indent="0">
              <a:buNone/>
            </a:pPr>
            <a:r>
              <a:rPr lang="zh-TW" altLang="en-US" sz="4100" b="1" dirty="0"/>
              <a:t>一、民主政治與政黨政治的關係</a:t>
            </a:r>
            <a:endParaRPr lang="en-US" altLang="zh-TW" sz="4100" b="1" dirty="0"/>
          </a:p>
          <a:p>
            <a:pPr marL="0" indent="0">
              <a:buNone/>
            </a:pPr>
            <a:r>
              <a:rPr lang="en-US" altLang="zh-TW" sz="3600" b="1" dirty="0"/>
              <a:t>(</a:t>
            </a:r>
            <a:r>
              <a:rPr lang="zh-TW" altLang="en-US" sz="3600" b="1" dirty="0"/>
              <a:t>二</a:t>
            </a:r>
            <a:r>
              <a:rPr lang="en-US" altLang="zh-TW" sz="3600" b="1" dirty="0"/>
              <a:t>)</a:t>
            </a:r>
            <a:r>
              <a:rPr lang="zh-TW" altLang="en-US" sz="3600" b="1" dirty="0"/>
              <a:t>反對政黨政治的理論</a:t>
            </a:r>
            <a:endParaRPr lang="en-US" altLang="zh-TW" sz="3600" b="1" dirty="0"/>
          </a:p>
          <a:p>
            <a:pPr>
              <a:buFont typeface="Wingdings" panose="05000000000000000000" pitchFamily="2" charset="2"/>
              <a:buChar char="u"/>
            </a:pPr>
            <a:r>
              <a:rPr lang="zh-TW" altLang="en-US" dirty="0">
                <a:latin typeface="+mn-ea"/>
              </a:rPr>
              <a:t>一些反對政黨政治的學者，例如繆兒（</a:t>
            </a:r>
            <a:r>
              <a:rPr lang="en-US" altLang="zh-TW" dirty="0">
                <a:latin typeface="+mn-ea"/>
              </a:rPr>
              <a:t>Ramsay Muir</a:t>
            </a:r>
            <a:r>
              <a:rPr lang="zh-TW" altLang="en-US" dirty="0">
                <a:latin typeface="+mn-ea"/>
              </a:rPr>
              <a:t>）、亞曼利（</a:t>
            </a:r>
            <a:r>
              <a:rPr lang="en-US" altLang="zh-TW" dirty="0">
                <a:latin typeface="+mn-ea"/>
              </a:rPr>
              <a:t>L.S. Amery</a:t>
            </a:r>
            <a:r>
              <a:rPr lang="zh-TW" altLang="en-US" dirty="0">
                <a:latin typeface="+mn-ea"/>
              </a:rPr>
              <a:t>）、阿滋托果斯基（</a:t>
            </a:r>
            <a:r>
              <a:rPr lang="en-US" altLang="zh-TW" dirty="0">
                <a:latin typeface="+mn-ea"/>
              </a:rPr>
              <a:t>M. </a:t>
            </a:r>
            <a:r>
              <a:rPr lang="en-US" altLang="zh-TW" dirty="0" err="1">
                <a:latin typeface="+mn-ea"/>
              </a:rPr>
              <a:t>Ostrogorski</a:t>
            </a:r>
            <a:r>
              <a:rPr lang="zh-TW" altLang="en-US" dirty="0">
                <a:latin typeface="+mn-ea"/>
              </a:rPr>
              <a:t>）、柯洛力（</a:t>
            </a:r>
            <a:r>
              <a:rPr lang="en-US" altLang="zh-TW" dirty="0">
                <a:latin typeface="+mn-ea"/>
              </a:rPr>
              <a:t>Herbert Croly</a:t>
            </a:r>
            <a:r>
              <a:rPr lang="zh-TW" altLang="en-US" dirty="0">
                <a:latin typeface="+mn-ea"/>
              </a:rPr>
              <a:t>）、維拉揚（</a:t>
            </a:r>
            <a:r>
              <a:rPr lang="en-US" altLang="zh-TW" dirty="0" err="1">
                <a:latin typeface="+mn-ea"/>
              </a:rPr>
              <a:t>Jayaprakash</a:t>
            </a:r>
            <a:r>
              <a:rPr lang="en-US" altLang="zh-TW" dirty="0">
                <a:latin typeface="+mn-ea"/>
              </a:rPr>
              <a:t>-Narayan</a:t>
            </a:r>
            <a:r>
              <a:rPr lang="zh-TW" altLang="en-US" dirty="0">
                <a:latin typeface="+mn-ea"/>
              </a:rPr>
              <a:t>）等人的主張，集中在批評政黨政治不能有利民主政治的有效運用。</a:t>
            </a:r>
            <a:endParaRPr lang="en-US" altLang="zh-TW" dirty="0">
              <a:latin typeface="+mn-ea"/>
            </a:endParaRPr>
          </a:p>
          <a:p>
            <a:pPr>
              <a:buFont typeface="Wingdings" panose="05000000000000000000" pitchFamily="2" charset="2"/>
              <a:buChar char="u"/>
            </a:pPr>
            <a:r>
              <a:rPr lang="zh-TW" altLang="en-US" dirty="0">
                <a:latin typeface="+mn-ea"/>
              </a:rPr>
              <a:t>彼等認為政黨在本質上原非民主政治的制度，亦非民主政治的工具；若把政黨政治付諸實現，將造成選民無真正選擇的自由，代議士無真正言論的自由及多數決形成可怕的專制。</a:t>
            </a:r>
            <a:endParaRPr lang="en-US" altLang="zh-TW" dirty="0">
              <a:latin typeface="+mn-ea"/>
            </a:endParaRPr>
          </a:p>
          <a:p>
            <a:pPr>
              <a:buFont typeface="Wingdings" panose="05000000000000000000" pitchFamily="2" charset="2"/>
              <a:buChar char="u"/>
            </a:pPr>
            <a:r>
              <a:rPr lang="zh-TW" altLang="en-US" dirty="0">
                <a:latin typeface="+mn-ea"/>
              </a:rPr>
              <a:t>因此，他們大力主張削弱政黨權力，甚至不希望有政黨的存在。</a:t>
            </a:r>
            <a:endParaRPr lang="en-US" altLang="zh-TW" dirty="0">
              <a:latin typeface="+mn-ea"/>
            </a:endParaRPr>
          </a:p>
        </p:txBody>
      </p:sp>
      <p:sp>
        <p:nvSpPr>
          <p:cNvPr id="2" name="投影片編號版面配置區 1">
            <a:extLst>
              <a:ext uri="{FF2B5EF4-FFF2-40B4-BE49-F238E27FC236}">
                <a16:creationId xmlns:a16="http://schemas.microsoft.com/office/drawing/2014/main" id="{AF836C4F-E301-5336-F7ED-E6163153D241}"/>
              </a:ext>
            </a:extLst>
          </p:cNvPr>
          <p:cNvSpPr>
            <a:spLocks noGrp="1"/>
          </p:cNvSpPr>
          <p:nvPr>
            <p:ph type="sldNum" sz="quarter" idx="12"/>
          </p:nvPr>
        </p:nvSpPr>
        <p:spPr/>
        <p:txBody>
          <a:bodyPr/>
          <a:lstStyle/>
          <a:p>
            <a:fld id="{DB37B800-3C50-46E9-963D-843F2A7F554F}" type="slidenum">
              <a:rPr lang="zh-TW" altLang="en-US" smtClean="0"/>
              <a:t>55</a:t>
            </a:fld>
            <a:endParaRPr lang="zh-TW" altLang="en-US"/>
          </a:p>
        </p:txBody>
      </p:sp>
    </p:spTree>
    <p:extLst>
      <p:ext uri="{BB962C8B-B14F-4D97-AF65-F5344CB8AC3E}">
        <p14:creationId xmlns:p14="http://schemas.microsoft.com/office/powerpoint/2010/main" val="4328907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a:bodyPr>
          <a:lstStyle/>
          <a:p>
            <a:pPr marL="0" indent="0">
              <a:buNone/>
            </a:pPr>
            <a:r>
              <a:rPr lang="zh-TW" altLang="en-US" sz="3500" b="1" dirty="0"/>
              <a:t>一、民主政治與政黨政治的關係</a:t>
            </a:r>
            <a:endParaRPr lang="en-US" altLang="zh-TW" sz="3500" b="1" dirty="0"/>
          </a:p>
          <a:p>
            <a:pPr marL="0" indent="0">
              <a:buNone/>
            </a:pPr>
            <a:r>
              <a:rPr lang="en-US" altLang="zh-TW" sz="3100" b="1" dirty="0"/>
              <a:t>(</a:t>
            </a:r>
            <a:r>
              <a:rPr lang="zh-TW" altLang="en-US" sz="3100" b="1" dirty="0"/>
              <a:t>二</a:t>
            </a:r>
            <a:r>
              <a:rPr lang="en-US" altLang="zh-TW" sz="3100" b="1" dirty="0"/>
              <a:t>)</a:t>
            </a:r>
            <a:r>
              <a:rPr lang="zh-TW" altLang="en-US" sz="3100" b="1" dirty="0"/>
              <a:t>反對政黨政治的理論</a:t>
            </a:r>
            <a:endParaRPr lang="en-US" altLang="zh-TW" sz="3100" b="1" dirty="0"/>
          </a:p>
          <a:p>
            <a:pPr>
              <a:buFont typeface="Wingdings" panose="05000000000000000000" pitchFamily="2" charset="2"/>
              <a:buChar char="u"/>
            </a:pPr>
            <a:r>
              <a:rPr lang="zh-TW" altLang="en-US" sz="3100" dirty="0">
                <a:latin typeface="+mn-ea"/>
              </a:rPr>
              <a:t>縱使政黨政治有導致不良政治的弊端，但亦不得不實行政黨政治。</a:t>
            </a:r>
            <a:endParaRPr lang="en-US" altLang="zh-TW" sz="3100" dirty="0">
              <a:latin typeface="+mn-ea"/>
            </a:endParaRPr>
          </a:p>
          <a:p>
            <a:pPr>
              <a:buFont typeface="Wingdings" panose="05000000000000000000" pitchFamily="2" charset="2"/>
              <a:buChar char="u"/>
            </a:pPr>
            <a:r>
              <a:rPr lang="zh-TW" altLang="en-US" sz="3100" dirty="0">
                <a:latin typeface="+mn-ea"/>
              </a:rPr>
              <a:t>抗拒政黨政治而徒勞無功地做口舌辯論，遠不如致力於改善政黨政治，使其促成善良政治，來得有意義。</a:t>
            </a:r>
            <a:endParaRPr lang="en-US" altLang="zh-TW" sz="3100" dirty="0">
              <a:latin typeface="+mn-ea"/>
            </a:endParaRPr>
          </a:p>
        </p:txBody>
      </p:sp>
      <p:sp>
        <p:nvSpPr>
          <p:cNvPr id="2" name="投影片編號版面配置區 1">
            <a:extLst>
              <a:ext uri="{FF2B5EF4-FFF2-40B4-BE49-F238E27FC236}">
                <a16:creationId xmlns:a16="http://schemas.microsoft.com/office/drawing/2014/main" id="{F9C4F564-217F-3E6E-181B-0260236124B2}"/>
              </a:ext>
            </a:extLst>
          </p:cNvPr>
          <p:cNvSpPr>
            <a:spLocks noGrp="1"/>
          </p:cNvSpPr>
          <p:nvPr>
            <p:ph type="sldNum" sz="quarter" idx="12"/>
          </p:nvPr>
        </p:nvSpPr>
        <p:spPr/>
        <p:txBody>
          <a:bodyPr/>
          <a:lstStyle/>
          <a:p>
            <a:fld id="{DB37B800-3C50-46E9-963D-843F2A7F554F}" type="slidenum">
              <a:rPr lang="zh-TW" altLang="en-US" smtClean="0"/>
              <a:t>56</a:t>
            </a:fld>
            <a:endParaRPr lang="zh-TW" altLang="en-US"/>
          </a:p>
        </p:txBody>
      </p:sp>
    </p:spTree>
    <p:extLst>
      <p:ext uri="{BB962C8B-B14F-4D97-AF65-F5344CB8AC3E}">
        <p14:creationId xmlns:p14="http://schemas.microsoft.com/office/powerpoint/2010/main" val="18361926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a:bodyPr>
          <a:lstStyle/>
          <a:p>
            <a:pPr marL="0" indent="0">
              <a:buNone/>
            </a:pPr>
            <a:r>
              <a:rPr lang="zh-TW" altLang="en-US" sz="3500" b="1" dirty="0"/>
              <a:t>二、政黨政治的運作原則</a:t>
            </a:r>
            <a:endParaRPr lang="en-US" altLang="zh-TW" sz="3500" b="1" dirty="0"/>
          </a:p>
          <a:p>
            <a:pPr marL="0" indent="0">
              <a:buNone/>
            </a:pPr>
            <a:r>
              <a:rPr lang="en-US" altLang="zh-TW" sz="3100" b="1" dirty="0"/>
              <a:t>(</a:t>
            </a:r>
            <a:r>
              <a:rPr lang="zh-TW" altLang="en-US" sz="3100" b="1" dirty="0"/>
              <a:t>一</a:t>
            </a:r>
            <a:r>
              <a:rPr lang="en-US" altLang="zh-TW" sz="3100" b="1" dirty="0"/>
              <a:t>)</a:t>
            </a:r>
            <a:r>
              <a:rPr lang="zh-TW" altLang="en-US" sz="3100" b="1" dirty="0"/>
              <a:t>政黨政治須服從多數決議</a:t>
            </a:r>
            <a:endParaRPr lang="en-US" altLang="zh-TW" sz="3100" b="1" dirty="0"/>
          </a:p>
          <a:p>
            <a:pPr>
              <a:buFont typeface="Wingdings" panose="05000000000000000000" pitchFamily="2" charset="2"/>
              <a:buChar char="u"/>
            </a:pPr>
            <a:r>
              <a:rPr lang="zh-TW" altLang="en-US" sz="3100" dirty="0">
                <a:latin typeface="+mn-ea"/>
              </a:rPr>
              <a:t>民主政治即為民意政治，就是國家行政乃依人民的意思而為之，政治的目的，在為人民謀福利，這是古今中外的政治學者一致的主張。</a:t>
            </a:r>
            <a:endParaRPr lang="en-US" altLang="zh-TW" sz="3100" dirty="0">
              <a:latin typeface="+mn-ea"/>
            </a:endParaRPr>
          </a:p>
        </p:txBody>
      </p:sp>
      <p:sp>
        <p:nvSpPr>
          <p:cNvPr id="2" name="投影片編號版面配置區 1">
            <a:extLst>
              <a:ext uri="{FF2B5EF4-FFF2-40B4-BE49-F238E27FC236}">
                <a16:creationId xmlns:a16="http://schemas.microsoft.com/office/drawing/2014/main" id="{D3EE0240-62E5-6C4C-4AFA-E1D9301EEF52}"/>
              </a:ext>
            </a:extLst>
          </p:cNvPr>
          <p:cNvSpPr>
            <a:spLocks noGrp="1"/>
          </p:cNvSpPr>
          <p:nvPr>
            <p:ph type="sldNum" sz="quarter" idx="12"/>
          </p:nvPr>
        </p:nvSpPr>
        <p:spPr/>
        <p:txBody>
          <a:bodyPr/>
          <a:lstStyle/>
          <a:p>
            <a:fld id="{DB37B800-3C50-46E9-963D-843F2A7F554F}" type="slidenum">
              <a:rPr lang="zh-TW" altLang="en-US" smtClean="0"/>
              <a:t>57</a:t>
            </a:fld>
            <a:endParaRPr lang="zh-TW" altLang="en-US"/>
          </a:p>
        </p:txBody>
      </p:sp>
    </p:spTree>
    <p:extLst>
      <p:ext uri="{BB962C8B-B14F-4D97-AF65-F5344CB8AC3E}">
        <p14:creationId xmlns:p14="http://schemas.microsoft.com/office/powerpoint/2010/main" val="38911680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a:bodyPr>
          <a:lstStyle/>
          <a:p>
            <a:pPr marL="0" indent="0">
              <a:buNone/>
            </a:pPr>
            <a:r>
              <a:rPr lang="zh-TW" altLang="en-US" sz="3500" b="1" dirty="0"/>
              <a:t>二、政黨政治的運作原則</a:t>
            </a:r>
            <a:endParaRPr lang="en-US" altLang="zh-TW" sz="3500" b="1" dirty="0"/>
          </a:p>
          <a:p>
            <a:pPr marL="0" indent="0">
              <a:buNone/>
            </a:pPr>
            <a:r>
              <a:rPr lang="en-US" altLang="zh-TW" sz="3100" b="1" dirty="0"/>
              <a:t>(</a:t>
            </a:r>
            <a:r>
              <a:rPr lang="zh-TW" altLang="en-US" sz="3100" b="1" dirty="0"/>
              <a:t>二</a:t>
            </a:r>
            <a:r>
              <a:rPr lang="en-US" altLang="zh-TW" sz="3100" b="1" dirty="0"/>
              <a:t>)</a:t>
            </a:r>
            <a:r>
              <a:rPr lang="zh-TW" altLang="en-US" sz="3100" b="1" dirty="0"/>
              <a:t>政黨政治須以責任政治為依歸</a:t>
            </a:r>
            <a:endParaRPr lang="en-US" altLang="zh-TW" sz="3100" b="1" dirty="0"/>
          </a:p>
          <a:p>
            <a:pPr>
              <a:buFont typeface="Wingdings" panose="05000000000000000000" pitchFamily="2" charset="2"/>
              <a:buChar char="u"/>
            </a:pPr>
            <a:r>
              <a:rPr lang="zh-TW" altLang="en-US" sz="3100" dirty="0">
                <a:latin typeface="新細明體" panose="02020500000000000000" pitchFamily="18" charset="-120"/>
                <a:ea typeface="新細明體" panose="02020500000000000000" pitchFamily="18" charset="-120"/>
              </a:rPr>
              <a:t>政黨政治，尤其是兩黨制下的政黨政治，其最大的特色即在由政黨組織政黨政府，進而由政黨政府向人民負責，以順應民意，執行法律命令。</a:t>
            </a:r>
            <a:endParaRPr lang="en-US" altLang="zh-TW" sz="3100" dirty="0">
              <a:latin typeface="新細明體" panose="02020500000000000000" pitchFamily="18" charset="-120"/>
              <a:ea typeface="新細明體" panose="02020500000000000000" pitchFamily="18" charset="-120"/>
            </a:endParaRPr>
          </a:p>
          <a:p>
            <a:pPr>
              <a:buFont typeface="Wingdings" panose="05000000000000000000" pitchFamily="2" charset="2"/>
              <a:buChar char="u"/>
            </a:pPr>
            <a:r>
              <a:rPr lang="zh-TW" altLang="en-US" sz="3100" dirty="0">
                <a:latin typeface="新細明體" panose="02020500000000000000" pitchFamily="18" charset="-120"/>
                <a:ea typeface="新細明體" panose="02020500000000000000" pitchFamily="18" charset="-120"/>
              </a:rPr>
              <a:t>所謂責任政治，就是政府的行政若有違反民意或牴觸法律之時，須負起責任。</a:t>
            </a:r>
            <a:endParaRPr lang="en-US" altLang="zh-TW" sz="3100" dirty="0">
              <a:latin typeface="新細明體" panose="02020500000000000000" pitchFamily="18" charset="-120"/>
              <a:ea typeface="新細明體" panose="02020500000000000000" pitchFamily="18" charset="-120"/>
            </a:endParaRPr>
          </a:p>
        </p:txBody>
      </p:sp>
      <p:sp>
        <p:nvSpPr>
          <p:cNvPr id="2" name="投影片編號版面配置區 1">
            <a:extLst>
              <a:ext uri="{FF2B5EF4-FFF2-40B4-BE49-F238E27FC236}">
                <a16:creationId xmlns:a16="http://schemas.microsoft.com/office/drawing/2014/main" id="{E0B884EE-EFC5-1071-4706-8672E5F4F178}"/>
              </a:ext>
            </a:extLst>
          </p:cNvPr>
          <p:cNvSpPr>
            <a:spLocks noGrp="1"/>
          </p:cNvSpPr>
          <p:nvPr>
            <p:ph type="sldNum" sz="quarter" idx="12"/>
          </p:nvPr>
        </p:nvSpPr>
        <p:spPr/>
        <p:txBody>
          <a:bodyPr/>
          <a:lstStyle/>
          <a:p>
            <a:fld id="{DB37B800-3C50-46E9-963D-843F2A7F554F}" type="slidenum">
              <a:rPr lang="zh-TW" altLang="en-US" smtClean="0"/>
              <a:t>58</a:t>
            </a:fld>
            <a:endParaRPr lang="zh-TW" altLang="en-US"/>
          </a:p>
        </p:txBody>
      </p:sp>
    </p:spTree>
    <p:extLst>
      <p:ext uri="{BB962C8B-B14F-4D97-AF65-F5344CB8AC3E}">
        <p14:creationId xmlns:p14="http://schemas.microsoft.com/office/powerpoint/2010/main" val="38464872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fontScale="92500" lnSpcReduction="20000"/>
          </a:bodyPr>
          <a:lstStyle/>
          <a:p>
            <a:pPr marL="0" indent="0">
              <a:buNone/>
            </a:pPr>
            <a:r>
              <a:rPr lang="zh-TW" altLang="en-US" sz="3800" b="1" dirty="0"/>
              <a:t>二、政黨政治的運作原則</a:t>
            </a:r>
            <a:endParaRPr lang="en-US" altLang="zh-TW" sz="3800" b="1" dirty="0"/>
          </a:p>
          <a:p>
            <a:pPr marL="0" indent="0">
              <a:buNone/>
            </a:pPr>
            <a:r>
              <a:rPr lang="en-US" altLang="zh-TW" sz="3800" b="1" dirty="0"/>
              <a:t>(</a:t>
            </a:r>
            <a:r>
              <a:rPr lang="zh-TW" altLang="en-US" sz="3800" b="1" dirty="0"/>
              <a:t>三</a:t>
            </a:r>
            <a:r>
              <a:rPr lang="en-US" altLang="zh-TW" sz="3800" b="1" dirty="0"/>
              <a:t>)</a:t>
            </a:r>
            <a:r>
              <a:rPr lang="zh-TW" altLang="en-US" sz="3800" b="1" dirty="0"/>
              <a:t>政黨政治須以法治為規範</a:t>
            </a:r>
            <a:endParaRPr lang="en-US" altLang="zh-TW" sz="3800" b="1" dirty="0"/>
          </a:p>
          <a:p>
            <a:pPr>
              <a:buFont typeface="Wingdings" panose="05000000000000000000" pitchFamily="2" charset="2"/>
              <a:buChar char="u"/>
            </a:pPr>
            <a:r>
              <a:rPr lang="zh-TW" altLang="en-US" dirty="0">
                <a:latin typeface="新細明體" panose="02020500000000000000" pitchFamily="18" charset="-120"/>
                <a:ea typeface="新細明體" panose="02020500000000000000" pitchFamily="18" charset="-120"/>
              </a:rPr>
              <a:t>法治可以是一種社會的風氣，也可以是一種政治制度。  </a:t>
            </a:r>
            <a:endParaRPr lang="en-US" altLang="zh-TW" dirty="0">
              <a:latin typeface="新細明體" panose="02020500000000000000" pitchFamily="18" charset="-120"/>
              <a:ea typeface="新細明體" panose="02020500000000000000" pitchFamily="18" charset="-120"/>
            </a:endParaRPr>
          </a:p>
          <a:p>
            <a:pPr>
              <a:buFont typeface="Wingdings" panose="05000000000000000000" pitchFamily="2" charset="2"/>
              <a:buChar char="u"/>
            </a:pPr>
            <a:r>
              <a:rPr lang="zh-TW" altLang="en-US" dirty="0">
                <a:latin typeface="新細明體" panose="02020500000000000000" pitchFamily="18" charset="-120"/>
                <a:ea typeface="新細明體" panose="02020500000000000000" pitchFamily="18" charset="-120"/>
              </a:rPr>
              <a:t>在一個民主國家中，憲法、法律，以及命令，排列為一定的位階，命令不得違背法律，法律不得違背憲法，而在一個獨裁的國家中，它的次序剛好是顛倒過來的，命令可以改變法律，法律又可以改變憲法。</a:t>
            </a:r>
            <a:endParaRPr lang="en-US" altLang="zh-TW" dirty="0">
              <a:latin typeface="新細明體" panose="02020500000000000000" pitchFamily="18" charset="-120"/>
              <a:ea typeface="新細明體" panose="02020500000000000000" pitchFamily="18" charset="-120"/>
            </a:endParaRPr>
          </a:p>
          <a:p>
            <a:pPr>
              <a:buFont typeface="Wingdings" panose="05000000000000000000" pitchFamily="2" charset="2"/>
              <a:buChar char="u"/>
            </a:pPr>
            <a:r>
              <a:rPr lang="zh-TW" altLang="en-US" dirty="0">
                <a:latin typeface="新細明體" panose="02020500000000000000" pitchFamily="18" charset="-120"/>
                <a:ea typeface="新細明體" panose="02020500000000000000" pitchFamily="18" charset="-120"/>
              </a:rPr>
              <a:t>政黨政治的運作，亦須具有法治的觀念與守法的精神，才能實現政黨所追求自由平等，提高民主生活的目標。</a:t>
            </a:r>
            <a:endParaRPr lang="en-US" altLang="zh-TW" dirty="0">
              <a:latin typeface="新細明體" panose="02020500000000000000" pitchFamily="18" charset="-120"/>
              <a:ea typeface="新細明體" panose="02020500000000000000" pitchFamily="18" charset="-120"/>
            </a:endParaRPr>
          </a:p>
        </p:txBody>
      </p:sp>
      <p:sp>
        <p:nvSpPr>
          <p:cNvPr id="2" name="投影片編號版面配置區 1">
            <a:extLst>
              <a:ext uri="{FF2B5EF4-FFF2-40B4-BE49-F238E27FC236}">
                <a16:creationId xmlns:a16="http://schemas.microsoft.com/office/drawing/2014/main" id="{6E7BA782-A0AE-71AA-BF51-2D08C04EB3EA}"/>
              </a:ext>
            </a:extLst>
          </p:cNvPr>
          <p:cNvSpPr>
            <a:spLocks noGrp="1"/>
          </p:cNvSpPr>
          <p:nvPr>
            <p:ph type="sldNum" sz="quarter" idx="12"/>
          </p:nvPr>
        </p:nvSpPr>
        <p:spPr/>
        <p:txBody>
          <a:bodyPr/>
          <a:lstStyle/>
          <a:p>
            <a:fld id="{DB37B800-3C50-46E9-963D-843F2A7F554F}" type="slidenum">
              <a:rPr lang="zh-TW" altLang="en-US" smtClean="0"/>
              <a:t>59</a:t>
            </a:fld>
            <a:endParaRPr lang="zh-TW" altLang="en-US"/>
          </a:p>
        </p:txBody>
      </p:sp>
    </p:spTree>
    <p:extLst>
      <p:ext uri="{BB962C8B-B14F-4D97-AF65-F5344CB8AC3E}">
        <p14:creationId xmlns:p14="http://schemas.microsoft.com/office/powerpoint/2010/main" val="1097886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0648"/>
            <a:ext cx="7772400" cy="720080"/>
          </a:xfrm>
        </p:spPr>
        <p:txBody>
          <a:bodyPr/>
          <a:lstStyle/>
          <a:p>
            <a:pPr>
              <a:spcAft>
                <a:spcPts val="0"/>
              </a:spcAft>
            </a:pPr>
            <a:r>
              <a:rPr lang="zh-TW" altLang="zh-TW" kern="100" dirty="0">
                <a:solidFill>
                  <a:schemeClr val="tx1"/>
                </a:solidFill>
                <a:effectLst/>
                <a:latin typeface="標楷體" pitchFamily="65" charset="-120"/>
                <a:ea typeface="標楷體" pitchFamily="65" charset="-120"/>
              </a:rPr>
              <a:t>壹、前言</a:t>
            </a:r>
            <a:endParaRPr lang="zh-TW" altLang="en-US" dirty="0"/>
          </a:p>
        </p:txBody>
      </p:sp>
      <p:sp>
        <p:nvSpPr>
          <p:cNvPr id="3" name="副標題 2"/>
          <p:cNvSpPr>
            <a:spLocks noGrp="1"/>
          </p:cNvSpPr>
          <p:nvPr>
            <p:ph type="subTitle" idx="1"/>
          </p:nvPr>
        </p:nvSpPr>
        <p:spPr>
          <a:xfrm>
            <a:off x="251520" y="1124744"/>
            <a:ext cx="8568952" cy="4536504"/>
          </a:xfrm>
        </p:spPr>
        <p:txBody>
          <a:bodyPr>
            <a:normAutofit lnSpcReduction="10000"/>
          </a:bodyPr>
          <a:lstStyle/>
          <a:p>
            <a:pPr marL="342900" indent="-342900">
              <a:buFont typeface="Wingdings" panose="05000000000000000000" pitchFamily="2" charset="2"/>
              <a:buChar char="u"/>
            </a:pPr>
            <a:r>
              <a:rPr lang="zh-TW" altLang="en-US" sz="3200" dirty="0"/>
              <a:t>值此國是正處急遽轉型，而兩岸關係又面臨頗為詭譎多變的</a:t>
            </a:r>
            <a:r>
              <a:rPr lang="zh-TW" altLang="en-US" sz="3200"/>
              <a:t>局面，以致</a:t>
            </a:r>
            <a:r>
              <a:rPr lang="zh-TW" altLang="en-US" sz="3200" dirty="0"/>
              <a:t>造成政局動盪不安，令各界對國內政經發展與民眾生活感到憂心不已。</a:t>
            </a:r>
            <a:endParaRPr lang="en-US" altLang="zh-TW" sz="3200" dirty="0"/>
          </a:p>
          <a:p>
            <a:pPr marL="342900" indent="-342900">
              <a:buFont typeface="Wingdings" panose="05000000000000000000" pitchFamily="2" charset="2"/>
              <a:buChar char="u"/>
            </a:pPr>
            <a:r>
              <a:rPr lang="zh-TW" altLang="en-US" sz="3200" dirty="0"/>
              <a:t>為求解決此一政治僵局，朝野皆曾高呼要改革憲政體制，但同樣的口號與主張卻有著不同的意旨與內涵，如同是一部中華民國憲法卻有不同的解讀，而對國家定位與兩岸關係亦皆各有不同的主張與定見</a:t>
            </a:r>
            <a:r>
              <a:rPr lang="zh-TW" altLang="en-US" sz="2800" dirty="0"/>
              <a:t>。</a:t>
            </a:r>
            <a:endParaRPr lang="en-US" altLang="zh-TW" sz="2800" dirty="0"/>
          </a:p>
          <a:p>
            <a:pPr marL="342900" indent="-342900">
              <a:buFont typeface="Wingdings" panose="05000000000000000000" pitchFamily="2" charset="2"/>
              <a:buChar char="u"/>
            </a:pPr>
            <a:endParaRPr lang="zh-TW" altLang="en-US" dirty="0"/>
          </a:p>
        </p:txBody>
      </p:sp>
    </p:spTree>
    <p:extLst>
      <p:ext uri="{BB962C8B-B14F-4D97-AF65-F5344CB8AC3E}">
        <p14:creationId xmlns:p14="http://schemas.microsoft.com/office/powerpoint/2010/main" val="2048384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04800" y="1554162"/>
            <a:ext cx="8686800" cy="5115198"/>
          </a:xfrm>
        </p:spPr>
        <p:txBody>
          <a:bodyPr>
            <a:normAutofit/>
          </a:bodyPr>
          <a:lstStyle/>
          <a:p>
            <a:pPr marL="0" indent="0">
              <a:buNone/>
            </a:pPr>
            <a:r>
              <a:rPr lang="zh-TW" altLang="en-US" sz="3800" b="1" dirty="0"/>
              <a:t>二、政黨政治的運作原則</a:t>
            </a:r>
            <a:endParaRPr lang="en-US" altLang="zh-TW" sz="3800" b="1" dirty="0"/>
          </a:p>
          <a:p>
            <a:pPr marL="0" indent="0">
              <a:buNone/>
            </a:pPr>
            <a:r>
              <a:rPr lang="en-US" altLang="zh-TW" sz="3800" b="1" dirty="0"/>
              <a:t>(</a:t>
            </a:r>
            <a:r>
              <a:rPr lang="zh-TW" altLang="en-US" sz="3800" b="1" dirty="0"/>
              <a:t>四</a:t>
            </a:r>
            <a:r>
              <a:rPr lang="en-US" altLang="zh-TW" sz="3800" b="1" dirty="0"/>
              <a:t>)</a:t>
            </a:r>
            <a:r>
              <a:rPr lang="zh-TW" altLang="en-US" sz="3800" b="1" dirty="0"/>
              <a:t>政黨政治須以服務為宗旨</a:t>
            </a:r>
            <a:endParaRPr lang="en-US" altLang="zh-TW" sz="3800" b="1" dirty="0"/>
          </a:p>
          <a:p>
            <a:pPr>
              <a:buFont typeface="Wingdings" panose="05000000000000000000" pitchFamily="2" charset="2"/>
              <a:buChar char="u"/>
            </a:pPr>
            <a:r>
              <a:rPr lang="zh-TW" altLang="en-US" dirty="0">
                <a:latin typeface="+mn-ea"/>
              </a:rPr>
              <a:t>實行政黨政治的民主國家，任何執政黨希望繼續執政，就必須以最大的服務熱誠來保持民眾對該黨的信任。</a:t>
            </a:r>
            <a:endParaRPr lang="en-US" altLang="zh-TW" dirty="0">
              <a:latin typeface="+mn-ea"/>
            </a:endParaRPr>
          </a:p>
          <a:p>
            <a:pPr>
              <a:buFont typeface="Wingdings" panose="05000000000000000000" pitchFamily="2" charset="2"/>
              <a:buChar char="u"/>
            </a:pPr>
            <a:r>
              <a:rPr lang="zh-TW" altLang="en-US" dirty="0">
                <a:latin typeface="+mn-ea"/>
              </a:rPr>
              <a:t>任何在野黨更是希望竭盡方法及手段來為民服務，以取得民眾的好感與同情，以期能在下屆選舉中，獲得多數的擁護而取得執政的機會。</a:t>
            </a:r>
            <a:endParaRPr lang="en-US" altLang="zh-TW" dirty="0">
              <a:latin typeface="+mn-ea"/>
            </a:endParaRPr>
          </a:p>
        </p:txBody>
      </p:sp>
      <p:sp>
        <p:nvSpPr>
          <p:cNvPr id="2" name="投影片編號版面配置區 1">
            <a:extLst>
              <a:ext uri="{FF2B5EF4-FFF2-40B4-BE49-F238E27FC236}">
                <a16:creationId xmlns:a16="http://schemas.microsoft.com/office/drawing/2014/main" id="{A1029045-7EC6-541C-09CD-458AAE441B12}"/>
              </a:ext>
            </a:extLst>
          </p:cNvPr>
          <p:cNvSpPr>
            <a:spLocks noGrp="1"/>
          </p:cNvSpPr>
          <p:nvPr>
            <p:ph type="sldNum" sz="quarter" idx="12"/>
          </p:nvPr>
        </p:nvSpPr>
        <p:spPr/>
        <p:txBody>
          <a:bodyPr/>
          <a:lstStyle/>
          <a:p>
            <a:fld id="{DB37B800-3C50-46E9-963D-843F2A7F554F}" type="slidenum">
              <a:rPr lang="zh-TW" altLang="en-US" smtClean="0"/>
              <a:t>60</a:t>
            </a:fld>
            <a:endParaRPr lang="zh-TW" altLang="en-US"/>
          </a:p>
        </p:txBody>
      </p:sp>
    </p:spTree>
    <p:extLst>
      <p:ext uri="{BB962C8B-B14F-4D97-AF65-F5344CB8AC3E}">
        <p14:creationId xmlns:p14="http://schemas.microsoft.com/office/powerpoint/2010/main" val="1356944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sz="4000" dirty="0">
                <a:latin typeface="標楷體" panose="03000509000000000000" pitchFamily="65" charset="-120"/>
                <a:ea typeface="標楷體" panose="03000509000000000000" pitchFamily="65" charset="-120"/>
              </a:rPr>
              <a:t>叁、政黨政治的價值與運作</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12776"/>
            <a:ext cx="8686800" cy="5115198"/>
          </a:xfrm>
        </p:spPr>
        <p:txBody>
          <a:bodyPr>
            <a:normAutofit lnSpcReduction="10000"/>
          </a:bodyPr>
          <a:lstStyle/>
          <a:p>
            <a:pPr marL="0" indent="0">
              <a:buNone/>
            </a:pPr>
            <a:r>
              <a:rPr lang="zh-TW" altLang="en-US" sz="3500" b="1" dirty="0">
                <a:latin typeface="+mj-ea"/>
                <a:ea typeface="+mj-ea"/>
              </a:rPr>
              <a:t>二、政黨政治的運作原則</a:t>
            </a:r>
            <a:endParaRPr lang="en-US" altLang="zh-TW" sz="3500" b="1" dirty="0">
              <a:latin typeface="+mj-ea"/>
              <a:ea typeface="+mj-ea"/>
            </a:endParaRPr>
          </a:p>
          <a:p>
            <a:pPr marL="0" indent="0">
              <a:buNone/>
            </a:pPr>
            <a:r>
              <a:rPr lang="en-US" altLang="zh-TW" sz="3100" b="1" dirty="0">
                <a:latin typeface="+mj-ea"/>
                <a:ea typeface="+mj-ea"/>
              </a:rPr>
              <a:t>(</a:t>
            </a:r>
            <a:r>
              <a:rPr lang="zh-TW" altLang="en-US" sz="3100" b="1" dirty="0">
                <a:latin typeface="+mj-ea"/>
                <a:ea typeface="+mj-ea"/>
              </a:rPr>
              <a:t>五</a:t>
            </a:r>
            <a:r>
              <a:rPr lang="en-US" altLang="zh-TW" sz="3100" b="1" dirty="0">
                <a:latin typeface="+mj-ea"/>
                <a:ea typeface="+mj-ea"/>
              </a:rPr>
              <a:t>)</a:t>
            </a:r>
            <a:r>
              <a:rPr lang="zh-TW" altLang="en-US" sz="3100" b="1" dirty="0">
                <a:latin typeface="+mj-ea"/>
                <a:ea typeface="+mj-ea"/>
              </a:rPr>
              <a:t>政黨政治須以互相容忍為精神</a:t>
            </a:r>
            <a:endParaRPr lang="en-US" altLang="zh-TW" sz="3100" b="1" dirty="0">
              <a:latin typeface="+mj-ea"/>
              <a:ea typeface="+mj-ea"/>
            </a:endParaRPr>
          </a:p>
          <a:p>
            <a:pPr>
              <a:buFont typeface="Wingdings" panose="05000000000000000000" pitchFamily="2" charset="2"/>
              <a:buChar char="u"/>
            </a:pPr>
            <a:r>
              <a:rPr lang="zh-TW" altLang="en-US" sz="3100" dirty="0">
                <a:latin typeface="+mn-ea"/>
              </a:rPr>
              <a:t>民主政黨領導民主政治的實行，容忍的精神及原則是成敗的關鍵。</a:t>
            </a:r>
            <a:endParaRPr lang="en-US" altLang="zh-TW" sz="3100" dirty="0">
              <a:latin typeface="+mn-ea"/>
            </a:endParaRPr>
          </a:p>
          <a:p>
            <a:pPr>
              <a:buFont typeface="Wingdings" panose="05000000000000000000" pitchFamily="2" charset="2"/>
              <a:buChar char="u"/>
            </a:pPr>
            <a:r>
              <a:rPr lang="zh-TW" altLang="en-US" sz="3100" dirty="0">
                <a:latin typeface="+mn-ea"/>
              </a:rPr>
              <a:t>因為在民主的潮流下，國家的主權屬於全體國民，政府官吏為人民的公僕，必須具有接受人民不一定是很正確很合理的指責與差遣的容忍度量。</a:t>
            </a:r>
            <a:endParaRPr lang="en-US" altLang="zh-TW" sz="3100" dirty="0">
              <a:latin typeface="+mn-ea"/>
            </a:endParaRPr>
          </a:p>
          <a:p>
            <a:pPr>
              <a:buFont typeface="Wingdings" panose="05000000000000000000" pitchFamily="2" charset="2"/>
              <a:buChar char="u"/>
            </a:pPr>
            <a:r>
              <a:rPr lang="zh-TW" altLang="en-US" sz="3100" dirty="0">
                <a:latin typeface="+mn-ea"/>
              </a:rPr>
              <a:t>政黨之競爭更須以寬宏胸襟來彼此互相對待互相調和。</a:t>
            </a:r>
            <a:endParaRPr lang="en-US" altLang="zh-TW" sz="3100" dirty="0">
              <a:latin typeface="+mn-ea"/>
            </a:endParaRPr>
          </a:p>
        </p:txBody>
      </p:sp>
      <p:sp>
        <p:nvSpPr>
          <p:cNvPr id="2" name="投影片編號版面配置區 1">
            <a:extLst>
              <a:ext uri="{FF2B5EF4-FFF2-40B4-BE49-F238E27FC236}">
                <a16:creationId xmlns:a16="http://schemas.microsoft.com/office/drawing/2014/main" id="{08168E79-5098-5FDB-9CDC-E85C6510FE07}"/>
              </a:ext>
            </a:extLst>
          </p:cNvPr>
          <p:cNvSpPr>
            <a:spLocks noGrp="1"/>
          </p:cNvSpPr>
          <p:nvPr>
            <p:ph type="sldNum" sz="quarter" idx="12"/>
          </p:nvPr>
        </p:nvSpPr>
        <p:spPr/>
        <p:txBody>
          <a:bodyPr/>
          <a:lstStyle/>
          <a:p>
            <a:fld id="{DB37B800-3C50-46E9-963D-843F2A7F554F}" type="slidenum">
              <a:rPr lang="zh-TW" altLang="en-US" smtClean="0"/>
              <a:t>61</a:t>
            </a:fld>
            <a:endParaRPr lang="zh-TW" altLang="en-US"/>
          </a:p>
        </p:txBody>
      </p:sp>
    </p:spTree>
    <p:extLst>
      <p:ext uri="{BB962C8B-B14F-4D97-AF65-F5344CB8AC3E}">
        <p14:creationId xmlns:p14="http://schemas.microsoft.com/office/powerpoint/2010/main" val="235724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188640"/>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肆、民主政治與選舉之關係</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323528" y="1268760"/>
            <a:ext cx="8568952" cy="4824536"/>
          </a:xfrm>
        </p:spPr>
        <p:txBody>
          <a:bodyPr>
            <a:noAutofit/>
          </a:bodyPr>
          <a:lstStyle/>
          <a:p>
            <a:pPr marL="0" indent="0">
              <a:lnSpc>
                <a:spcPts val="2000"/>
              </a:lnSpc>
              <a:spcBef>
                <a:spcPts val="600"/>
              </a:spcBef>
              <a:spcAft>
                <a:spcPts val="0"/>
              </a:spcAft>
              <a:buNone/>
            </a:pPr>
            <a:r>
              <a:rPr lang="zh-TW" altLang="zh-TW" sz="3100" b="1" kern="100" dirty="0">
                <a:latin typeface="+mj-ea"/>
                <a:ea typeface="+mj-ea"/>
              </a:rPr>
              <a:t>一、選舉在政治體系中的功能</a:t>
            </a:r>
          </a:p>
          <a:p>
            <a:pPr>
              <a:lnSpc>
                <a:spcPts val="2600"/>
              </a:lnSpc>
              <a:spcBef>
                <a:spcPts val="600"/>
              </a:spcBef>
              <a:buFont typeface="Wingdings" panose="05000000000000000000" pitchFamily="2" charset="2"/>
              <a:buChar char="u"/>
            </a:pPr>
            <a:r>
              <a:rPr lang="zh-TW" altLang="en-US" sz="2500" dirty="0">
                <a:latin typeface="+mn-ea"/>
              </a:rPr>
              <a:t>選舉在民主國家中，已經成為政治生活中一個重要的組成部分，既然選舉是如此重要，學者雷競旋認為有五大功能：</a:t>
            </a:r>
            <a:endParaRPr lang="en-US" altLang="zh-TW" sz="2500" dirty="0">
              <a:latin typeface="+mn-ea"/>
            </a:endParaRPr>
          </a:p>
          <a:p>
            <a:pPr marL="0" indent="0">
              <a:buNone/>
            </a:pPr>
            <a:r>
              <a:rPr lang="en-US" altLang="zh-TW" sz="2200" dirty="0">
                <a:latin typeface="+mn-ea"/>
              </a:rPr>
              <a:t>(</a:t>
            </a:r>
            <a:r>
              <a:rPr lang="zh-TW" altLang="en-US" sz="2200" dirty="0">
                <a:latin typeface="+mn-ea"/>
              </a:rPr>
              <a:t>一</a:t>
            </a:r>
            <a:r>
              <a:rPr lang="en-US" altLang="zh-TW" sz="2200" dirty="0">
                <a:latin typeface="+mn-ea"/>
              </a:rPr>
              <a:t>)</a:t>
            </a:r>
            <a:r>
              <a:rPr lang="zh-TW" altLang="en-US" sz="2200" dirty="0">
                <a:latin typeface="+mn-ea"/>
              </a:rPr>
              <a:t>提供了一種方法，製造出可以被國民所接納的政府與領袖。</a:t>
            </a:r>
          </a:p>
          <a:p>
            <a:pPr marL="0" indent="0">
              <a:buNone/>
            </a:pPr>
            <a:r>
              <a:rPr lang="en-US" altLang="zh-TW" sz="2200" dirty="0">
                <a:latin typeface="+mn-ea"/>
              </a:rPr>
              <a:t>(</a:t>
            </a:r>
            <a:r>
              <a:rPr lang="zh-TW" altLang="en-US" sz="2200" dirty="0">
                <a:latin typeface="+mn-ea"/>
              </a:rPr>
              <a:t>二</a:t>
            </a:r>
            <a:r>
              <a:rPr lang="en-US" altLang="zh-TW" sz="2200" dirty="0">
                <a:latin typeface="+mn-ea"/>
              </a:rPr>
              <a:t>)</a:t>
            </a:r>
            <a:r>
              <a:rPr lang="zh-TW" altLang="en-US" sz="2200" dirty="0">
                <a:latin typeface="+mn-ea"/>
              </a:rPr>
              <a:t>授予政府行使權力的合法根據，也就是給予政府合法性（</a:t>
            </a:r>
            <a:r>
              <a:rPr lang="en-US" altLang="zh-TW" sz="2200" dirty="0">
                <a:latin typeface="+mn-ea"/>
              </a:rPr>
              <a:t>legitimacy</a:t>
            </a:r>
            <a:r>
              <a:rPr lang="zh-TW" altLang="en-US" sz="2200" dirty="0">
                <a:latin typeface="+mn-ea"/>
              </a:rPr>
              <a:t>）。</a:t>
            </a:r>
          </a:p>
          <a:p>
            <a:pPr marL="0" indent="0">
              <a:buNone/>
            </a:pPr>
            <a:r>
              <a:rPr lang="en-US" altLang="zh-TW" sz="2200" dirty="0">
                <a:latin typeface="+mn-ea"/>
              </a:rPr>
              <a:t>(</a:t>
            </a:r>
            <a:r>
              <a:rPr lang="zh-TW" altLang="en-US" sz="2200" dirty="0">
                <a:latin typeface="+mn-ea"/>
              </a:rPr>
              <a:t>三</a:t>
            </a:r>
            <a:r>
              <a:rPr lang="en-US" altLang="zh-TW" sz="2200" dirty="0">
                <a:latin typeface="+mn-ea"/>
              </a:rPr>
              <a:t>)</a:t>
            </a:r>
            <a:r>
              <a:rPr lang="zh-TW" altLang="en-US" sz="2200" dirty="0">
                <a:latin typeface="+mn-ea"/>
              </a:rPr>
              <a:t>迫使執政者對其政策負責，以及給予國民可以替換政府的手段。</a:t>
            </a:r>
          </a:p>
          <a:p>
            <a:pPr marL="0" indent="0">
              <a:buNone/>
            </a:pPr>
            <a:r>
              <a:rPr lang="en-US" altLang="zh-TW" sz="2200" dirty="0">
                <a:latin typeface="+mn-ea"/>
              </a:rPr>
              <a:t>(</a:t>
            </a:r>
            <a:r>
              <a:rPr lang="zh-TW" altLang="en-US" sz="2200" dirty="0">
                <a:latin typeface="+mn-ea"/>
              </a:rPr>
              <a:t>四</a:t>
            </a:r>
            <a:r>
              <a:rPr lang="en-US" altLang="zh-TW" sz="2200" dirty="0">
                <a:latin typeface="+mn-ea"/>
              </a:rPr>
              <a:t>)</a:t>
            </a:r>
            <a:r>
              <a:rPr lang="zh-TW" altLang="en-US" sz="2200" dirty="0">
                <a:latin typeface="+mn-ea"/>
              </a:rPr>
              <a:t>協助形成與表達民意。</a:t>
            </a:r>
          </a:p>
          <a:p>
            <a:pPr marL="0" indent="0">
              <a:buNone/>
            </a:pPr>
            <a:r>
              <a:rPr lang="en-US" altLang="zh-TW" sz="2200" dirty="0">
                <a:latin typeface="+mn-ea"/>
              </a:rPr>
              <a:t>(</a:t>
            </a:r>
            <a:r>
              <a:rPr lang="zh-TW" altLang="en-US" sz="2200" dirty="0">
                <a:latin typeface="+mn-ea"/>
              </a:rPr>
              <a:t>五</a:t>
            </a:r>
            <a:r>
              <a:rPr lang="en-US" altLang="zh-TW" sz="2200" dirty="0">
                <a:latin typeface="+mn-ea"/>
              </a:rPr>
              <a:t>)</a:t>
            </a:r>
            <a:r>
              <a:rPr lang="zh-TW" altLang="en-US" sz="2200" dirty="0">
                <a:latin typeface="+mn-ea"/>
              </a:rPr>
              <a:t>有助於促進國民對國家的歸屬感、參與感及團結感。</a:t>
            </a:r>
            <a:endParaRPr lang="en-US" altLang="zh-TW" sz="2200" dirty="0">
              <a:latin typeface="+mn-ea"/>
            </a:endParaRPr>
          </a:p>
          <a:p>
            <a:pPr>
              <a:buFont typeface="Wingdings" panose="05000000000000000000" pitchFamily="2" charset="2"/>
              <a:buChar char="u"/>
            </a:pPr>
            <a:r>
              <a:rPr lang="zh-TW" altLang="en-US" sz="2500" dirty="0">
                <a:latin typeface="+mn-ea"/>
              </a:rPr>
              <a:t>按選舉對個人與政治體系提供了的重要功能，同時也提供一個公民與政府間互動的重要管道。</a:t>
            </a:r>
            <a:endParaRPr lang="en-US" altLang="zh-TW" sz="2500" dirty="0">
              <a:latin typeface="+mn-ea"/>
            </a:endParaRPr>
          </a:p>
        </p:txBody>
      </p:sp>
      <p:sp>
        <p:nvSpPr>
          <p:cNvPr id="2" name="投影片編號版面配置區 1">
            <a:extLst>
              <a:ext uri="{FF2B5EF4-FFF2-40B4-BE49-F238E27FC236}">
                <a16:creationId xmlns:a16="http://schemas.microsoft.com/office/drawing/2014/main" id="{8FD23ADE-F4B8-5E22-2C3D-68E7E1DA3184}"/>
              </a:ext>
            </a:extLst>
          </p:cNvPr>
          <p:cNvSpPr>
            <a:spLocks noGrp="1"/>
          </p:cNvSpPr>
          <p:nvPr>
            <p:ph type="sldNum" sz="quarter" idx="12"/>
          </p:nvPr>
        </p:nvSpPr>
        <p:spPr/>
        <p:txBody>
          <a:bodyPr/>
          <a:lstStyle/>
          <a:p>
            <a:fld id="{DB37B800-3C50-46E9-963D-843F2A7F554F}" type="slidenum">
              <a:rPr lang="zh-TW" altLang="en-US" smtClean="0"/>
              <a:t>62</a:t>
            </a:fld>
            <a:endParaRPr lang="zh-TW" altLang="en-US"/>
          </a:p>
        </p:txBody>
      </p:sp>
    </p:spTree>
    <p:extLst>
      <p:ext uri="{BB962C8B-B14F-4D97-AF65-F5344CB8AC3E}">
        <p14:creationId xmlns:p14="http://schemas.microsoft.com/office/powerpoint/2010/main" val="26330793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260648"/>
            <a:ext cx="8686800" cy="838200"/>
          </a:xfrm>
        </p:spPr>
        <p:txBody>
          <a:bodyPr>
            <a:normAutofit/>
          </a:bodyPr>
          <a:lstStyle/>
          <a:p>
            <a:r>
              <a:rPr lang="zh-TW" altLang="en-US" sz="4000" dirty="0">
                <a:latin typeface="標楷體" panose="03000509000000000000" pitchFamily="65" charset="-120"/>
                <a:ea typeface="標楷體" panose="03000509000000000000" pitchFamily="65" charset="-120"/>
              </a:rPr>
              <a:t>肆、民主政治與選舉之關係</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251520" y="1268760"/>
            <a:ext cx="8568952" cy="5184576"/>
          </a:xfrm>
        </p:spPr>
        <p:txBody>
          <a:bodyPr>
            <a:noAutofit/>
          </a:bodyPr>
          <a:lstStyle/>
          <a:p>
            <a:pPr marL="0" indent="0">
              <a:lnSpc>
                <a:spcPts val="2000"/>
              </a:lnSpc>
              <a:spcBef>
                <a:spcPts val="600"/>
              </a:spcBef>
              <a:spcAft>
                <a:spcPts val="0"/>
              </a:spcAft>
              <a:buNone/>
            </a:pPr>
            <a:r>
              <a:rPr lang="zh-TW" altLang="en-US" sz="3100" b="1" kern="100" dirty="0">
                <a:latin typeface="新細明體" panose="02020500000000000000" pitchFamily="18" charset="-120"/>
                <a:ea typeface="新細明體" panose="02020500000000000000" pitchFamily="18" charset="-120"/>
              </a:rPr>
              <a:t>二</a:t>
            </a:r>
            <a:r>
              <a:rPr lang="zh-TW" altLang="en-US" sz="3100" b="1" kern="100" dirty="0">
                <a:latin typeface="+mn-ea"/>
              </a:rPr>
              <a:t>、民主政治與選舉的關聯</a:t>
            </a:r>
            <a:endParaRPr lang="en-US" altLang="zh-TW" sz="3100" b="1" kern="100" dirty="0">
              <a:latin typeface="+mn-ea"/>
            </a:endParaRPr>
          </a:p>
          <a:p>
            <a:pPr indent="-396000">
              <a:lnSpc>
                <a:spcPts val="2500"/>
              </a:lnSpc>
              <a:spcBef>
                <a:spcPts val="1800"/>
              </a:spcBef>
              <a:spcAft>
                <a:spcPts val="0"/>
              </a:spcAft>
              <a:buFont typeface="Wingdings" panose="05000000000000000000" pitchFamily="2" charset="2"/>
              <a:buChar char="u"/>
            </a:pPr>
            <a:r>
              <a:rPr lang="zh-TW" altLang="en-US" sz="2800" kern="100" dirty="0">
                <a:latin typeface="+mn-ea"/>
              </a:rPr>
              <a:t>「選舉」在一般人的意識中，自然會聯想到民主，選舉與民主是相連結在一起。一個政府如果是經由選舉產生，就會被視為民主的政府，選舉就正是被當作促成民主，達致民主的方法與手段。</a:t>
            </a:r>
            <a:endParaRPr lang="en-US" altLang="zh-TW" sz="2800" kern="100" dirty="0">
              <a:latin typeface="+mn-ea"/>
            </a:endParaRPr>
          </a:p>
          <a:p>
            <a:pPr indent="-396000">
              <a:lnSpc>
                <a:spcPts val="2500"/>
              </a:lnSpc>
              <a:spcBef>
                <a:spcPts val="600"/>
              </a:spcBef>
              <a:spcAft>
                <a:spcPts val="0"/>
              </a:spcAft>
              <a:buFont typeface="Wingdings" panose="05000000000000000000" pitchFamily="2" charset="2"/>
              <a:buChar char="u"/>
            </a:pPr>
            <a:r>
              <a:rPr lang="zh-TW" altLang="en-US" sz="2800" kern="100" dirty="0">
                <a:latin typeface="+mn-ea"/>
              </a:rPr>
              <a:t>選舉不僅是一場政治競賽，同時也是民主政治體系正常運作不可或缺的一環，政黨以取得政治權力為目的，而民主國家政黨獲取政治權力的方法是藉由選舉來進行。</a:t>
            </a:r>
            <a:endParaRPr lang="en-US" altLang="zh-TW" sz="2800" kern="100" dirty="0">
              <a:latin typeface="+mn-ea"/>
            </a:endParaRPr>
          </a:p>
          <a:p>
            <a:pPr indent="-396000">
              <a:lnSpc>
                <a:spcPts val="2500"/>
              </a:lnSpc>
              <a:spcBef>
                <a:spcPts val="600"/>
              </a:spcBef>
              <a:spcAft>
                <a:spcPts val="0"/>
              </a:spcAft>
              <a:buFont typeface="Wingdings" panose="05000000000000000000" pitchFamily="2" charset="2"/>
              <a:buChar char="u"/>
            </a:pPr>
            <a:r>
              <a:rPr lang="zh-TW" altLang="en-US" sz="2800" kern="100" dirty="0">
                <a:latin typeface="+mn-ea"/>
              </a:rPr>
              <a:t>選舉是一個社會國民意願的最明顯、最有效的表示途徑，同時也是對一個國家的社會、經濟、政治，乃至於政府、政黨等政策，甚至政治領袖的選擇所做的一種民意普查。</a:t>
            </a:r>
            <a:endParaRPr lang="en-US" altLang="zh-TW" sz="2800" kern="100" dirty="0">
              <a:latin typeface="+mn-ea"/>
            </a:endParaRPr>
          </a:p>
          <a:p>
            <a:pPr indent="-396000">
              <a:lnSpc>
                <a:spcPts val="2500"/>
              </a:lnSpc>
              <a:spcBef>
                <a:spcPts val="600"/>
              </a:spcBef>
              <a:spcAft>
                <a:spcPts val="0"/>
              </a:spcAft>
              <a:buFont typeface="Wingdings" panose="05000000000000000000" pitchFamily="2" charset="2"/>
              <a:buChar char="u"/>
            </a:pPr>
            <a:r>
              <a:rPr lang="zh-TW" altLang="en-US" sz="2800" kern="100" dirty="0">
                <a:latin typeface="+mn-ea"/>
              </a:rPr>
              <a:t>所以開明公正的選舉，是構成民主政治的基本條件。</a:t>
            </a:r>
            <a:endParaRPr lang="en-US" altLang="zh-TW" sz="2800" kern="100" dirty="0">
              <a:latin typeface="+mn-ea"/>
            </a:endParaRPr>
          </a:p>
        </p:txBody>
      </p:sp>
      <p:sp>
        <p:nvSpPr>
          <p:cNvPr id="2" name="投影片編號版面配置區 1">
            <a:extLst>
              <a:ext uri="{FF2B5EF4-FFF2-40B4-BE49-F238E27FC236}">
                <a16:creationId xmlns:a16="http://schemas.microsoft.com/office/drawing/2014/main" id="{C5385A7A-DC58-A503-7CEC-DB22AF2A5207}"/>
              </a:ext>
            </a:extLst>
          </p:cNvPr>
          <p:cNvSpPr>
            <a:spLocks noGrp="1"/>
          </p:cNvSpPr>
          <p:nvPr>
            <p:ph type="sldNum" sz="quarter" idx="12"/>
          </p:nvPr>
        </p:nvSpPr>
        <p:spPr/>
        <p:txBody>
          <a:bodyPr/>
          <a:lstStyle/>
          <a:p>
            <a:fld id="{DB37B800-3C50-46E9-963D-843F2A7F554F}" type="slidenum">
              <a:rPr lang="zh-TW" altLang="en-US" smtClean="0"/>
              <a:t>63</a:t>
            </a:fld>
            <a:endParaRPr lang="zh-TW" altLang="en-US"/>
          </a:p>
        </p:txBody>
      </p:sp>
    </p:spTree>
    <p:extLst>
      <p:ext uri="{BB962C8B-B14F-4D97-AF65-F5344CB8AC3E}">
        <p14:creationId xmlns:p14="http://schemas.microsoft.com/office/powerpoint/2010/main" val="1946588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lnSpcReduction="10000"/>
          </a:bodyPr>
          <a:lstStyle/>
          <a:p>
            <a:pPr marL="0" indent="0">
              <a:buNone/>
            </a:pPr>
            <a:r>
              <a:rPr lang="zh-TW" altLang="en-US" sz="3100" b="1" dirty="0">
                <a:latin typeface="+mj-ea"/>
                <a:ea typeface="+mj-ea"/>
              </a:rPr>
              <a:t>一、建立良性政黨政治制度以有效落實優質民主憲政</a:t>
            </a:r>
            <a:endParaRPr lang="en-US" altLang="zh-TW" sz="3100" b="1" dirty="0">
              <a:latin typeface="+mj-ea"/>
              <a:ea typeface="+mj-ea"/>
            </a:endParaRPr>
          </a:p>
          <a:p>
            <a:pPr>
              <a:buFont typeface="Wingdings" panose="05000000000000000000" pitchFamily="2" charset="2"/>
              <a:buChar char="u"/>
            </a:pPr>
            <a:r>
              <a:rPr lang="zh-TW" altLang="en-US" sz="2800" dirty="0">
                <a:latin typeface="+mn-ea"/>
              </a:rPr>
              <a:t>民主政治是民意政治，法治政治又是政黨政治。</a:t>
            </a:r>
            <a:endParaRPr lang="en-US" altLang="zh-TW" sz="2800" dirty="0">
              <a:latin typeface="+mn-ea"/>
            </a:endParaRPr>
          </a:p>
          <a:p>
            <a:pPr>
              <a:buFont typeface="Wingdings" panose="05000000000000000000" pitchFamily="2" charset="2"/>
              <a:buChar char="u"/>
            </a:pPr>
            <a:r>
              <a:rPr lang="zh-TW" altLang="en-US" sz="2800" dirty="0">
                <a:latin typeface="+mn-ea"/>
              </a:rPr>
              <a:t>政黨成立之目的乃是透過選舉的方式，以求選舉勝利取得政權，實踐其福國利民的政綱政策為目的。</a:t>
            </a:r>
            <a:endParaRPr lang="en-US" altLang="zh-TW" sz="2800" dirty="0">
              <a:latin typeface="+mn-ea"/>
            </a:endParaRPr>
          </a:p>
          <a:p>
            <a:pPr>
              <a:buFont typeface="Wingdings" panose="05000000000000000000" pitchFamily="2" charset="2"/>
              <a:buChar char="u"/>
            </a:pPr>
            <a:r>
              <a:rPr lang="zh-TW" altLang="en-US" sz="2800" dirty="0">
                <a:latin typeface="+mn-ea"/>
              </a:rPr>
              <a:t>因此，當選舉之際，各政黨皆會透過黨內初選或政黨內部協商，以求能選出更為傑出的候選人以代表其政黨，博取民眾的支持。</a:t>
            </a:r>
            <a:endParaRPr lang="en-US" altLang="zh-TW" sz="2800" dirty="0">
              <a:latin typeface="+mn-ea"/>
            </a:endParaRPr>
          </a:p>
          <a:p>
            <a:pPr>
              <a:buFont typeface="Wingdings" panose="05000000000000000000" pitchFamily="2" charset="2"/>
              <a:buChar char="u"/>
            </a:pPr>
            <a:r>
              <a:rPr lang="zh-TW" altLang="en-US" sz="2800" dirty="0">
                <a:latin typeface="+mn-ea"/>
              </a:rPr>
              <a:t>直到目前為止，尚無其他組織可以取代政黨去扮演這個角色與功能，唯有透過良好的選舉制度與政黨競爭體系，才能真正落實國家的憲政體制。</a:t>
            </a:r>
            <a:endParaRPr lang="en-US" altLang="zh-TW" sz="2800" dirty="0">
              <a:latin typeface="+mn-ea"/>
            </a:endParaRPr>
          </a:p>
          <a:p>
            <a:pPr marL="0" indent="0">
              <a:buNone/>
            </a:pPr>
            <a:endParaRPr lang="en-US" altLang="zh-TW" sz="9800" b="1" dirty="0">
              <a:latin typeface="新細明體" panose="02020500000000000000" pitchFamily="18" charset="-120"/>
              <a:ea typeface="新細明體" panose="02020500000000000000" pitchFamily="18" charset="-120"/>
            </a:endParaRPr>
          </a:p>
        </p:txBody>
      </p:sp>
      <p:sp>
        <p:nvSpPr>
          <p:cNvPr id="2" name="投影片編號版面配置區 1">
            <a:extLst>
              <a:ext uri="{FF2B5EF4-FFF2-40B4-BE49-F238E27FC236}">
                <a16:creationId xmlns:a16="http://schemas.microsoft.com/office/drawing/2014/main" id="{DFEDA136-0BF6-A380-E9DE-2720BC009AC4}"/>
              </a:ext>
            </a:extLst>
          </p:cNvPr>
          <p:cNvSpPr>
            <a:spLocks noGrp="1"/>
          </p:cNvSpPr>
          <p:nvPr>
            <p:ph type="sldNum" sz="quarter" idx="12"/>
          </p:nvPr>
        </p:nvSpPr>
        <p:spPr/>
        <p:txBody>
          <a:bodyPr/>
          <a:lstStyle/>
          <a:p>
            <a:fld id="{DB37B800-3C50-46E9-963D-843F2A7F554F}" type="slidenum">
              <a:rPr lang="zh-TW" altLang="en-US" smtClean="0"/>
              <a:t>64</a:t>
            </a:fld>
            <a:endParaRPr lang="zh-TW" altLang="en-US"/>
          </a:p>
        </p:txBody>
      </p:sp>
    </p:spTree>
    <p:extLst>
      <p:ext uri="{BB962C8B-B14F-4D97-AF65-F5344CB8AC3E}">
        <p14:creationId xmlns:p14="http://schemas.microsoft.com/office/powerpoint/2010/main" val="3829022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92500" lnSpcReduction="20000"/>
          </a:bodyPr>
          <a:lstStyle/>
          <a:p>
            <a:pPr marL="0" indent="0">
              <a:buNone/>
            </a:pPr>
            <a:r>
              <a:rPr lang="zh-TW" altLang="en-US" sz="3500" b="1" dirty="0">
                <a:latin typeface="+mj-ea"/>
                <a:ea typeface="+mj-ea"/>
              </a:rPr>
              <a:t>一、建立良性政黨政治制度以有效落實優質民主憲政</a:t>
            </a:r>
            <a:endParaRPr lang="en-US" altLang="zh-TW" sz="3500" b="1" dirty="0">
              <a:latin typeface="+mj-ea"/>
              <a:ea typeface="+mj-ea"/>
            </a:endParaRPr>
          </a:p>
          <a:p>
            <a:pPr>
              <a:buFont typeface="Wingdings" panose="05000000000000000000" pitchFamily="2" charset="2"/>
              <a:buChar char="u"/>
            </a:pPr>
            <a:r>
              <a:rPr lang="zh-TW" altLang="en-US" sz="2800" dirty="0">
                <a:latin typeface="+mn-ea"/>
              </a:rPr>
              <a:t>沒有良性的政黨競爭就沒有健全的民主憲政的政治哲理，朝野最後能以理性冷靜高度政治智慧，一切以國家與人民的最高考量原則下，共同克服了這一政治上的難題。</a:t>
            </a:r>
            <a:endParaRPr lang="en-US" altLang="zh-TW" sz="2800" dirty="0">
              <a:latin typeface="+mn-ea"/>
            </a:endParaRPr>
          </a:p>
          <a:p>
            <a:pPr>
              <a:buFont typeface="Wingdings" panose="05000000000000000000" pitchFamily="2" charset="2"/>
              <a:buChar char="u"/>
            </a:pPr>
            <a:r>
              <a:rPr lang="zh-TW" altLang="en-US" sz="2800" dirty="0">
                <a:latin typeface="+mn-ea"/>
              </a:rPr>
              <a:t>任何憲政體制之實現，必須以建立一個良性的政黨政治制度為前提，我們亦應體認現在是政黨政治來臨的時代，因為政黨成立之主要目的乃是要為全民之福祉而奉獻，並不是只為自己政黨的利益著想，而必須以更宏觀的格局為全民之幸福生活而打拚，因此「政黨政治」並不是「仇敵」的政治，而是建立在既合作又競爭的基礎。</a:t>
            </a:r>
            <a:endParaRPr lang="en-US" altLang="zh-TW" sz="2800" dirty="0">
              <a:latin typeface="+mn-ea"/>
            </a:endParaRPr>
          </a:p>
          <a:p>
            <a:pPr>
              <a:buFont typeface="Wingdings" panose="05000000000000000000" pitchFamily="2" charset="2"/>
              <a:buChar char="u"/>
            </a:pPr>
            <a:r>
              <a:rPr lang="zh-TW" altLang="en-US" sz="2800" dirty="0">
                <a:latin typeface="+mn-ea"/>
              </a:rPr>
              <a:t>筆者認為唯有建立一流的憲政體制與良性競爭的政黨政治，才能有效的形塑一個更為優質的選舉大環境。</a:t>
            </a:r>
            <a:endParaRPr lang="en-US" altLang="zh-TW" sz="2800" dirty="0">
              <a:latin typeface="+mn-ea"/>
            </a:endParaRPr>
          </a:p>
          <a:p>
            <a:pPr marL="0" indent="0">
              <a:buNone/>
            </a:pPr>
            <a:endParaRPr lang="en-US" altLang="zh-TW" sz="9800" b="1" dirty="0">
              <a:latin typeface="新細明體" panose="02020500000000000000" pitchFamily="18" charset="-120"/>
              <a:ea typeface="新細明體" panose="02020500000000000000" pitchFamily="18" charset="-120"/>
            </a:endParaRPr>
          </a:p>
        </p:txBody>
      </p:sp>
      <p:sp>
        <p:nvSpPr>
          <p:cNvPr id="2" name="投影片編號版面配置區 1">
            <a:extLst>
              <a:ext uri="{FF2B5EF4-FFF2-40B4-BE49-F238E27FC236}">
                <a16:creationId xmlns:a16="http://schemas.microsoft.com/office/drawing/2014/main" id="{138B8000-F330-6179-D8FE-A8D9D8578670}"/>
              </a:ext>
            </a:extLst>
          </p:cNvPr>
          <p:cNvSpPr>
            <a:spLocks noGrp="1"/>
          </p:cNvSpPr>
          <p:nvPr>
            <p:ph type="sldNum" sz="quarter" idx="12"/>
          </p:nvPr>
        </p:nvSpPr>
        <p:spPr/>
        <p:txBody>
          <a:bodyPr/>
          <a:lstStyle/>
          <a:p>
            <a:fld id="{DB37B800-3C50-46E9-963D-843F2A7F554F}" type="slidenum">
              <a:rPr lang="zh-TW" altLang="en-US" smtClean="0"/>
              <a:t>65</a:t>
            </a:fld>
            <a:endParaRPr lang="zh-TW" altLang="en-US"/>
          </a:p>
        </p:txBody>
      </p:sp>
    </p:spTree>
    <p:extLst>
      <p:ext uri="{BB962C8B-B14F-4D97-AF65-F5344CB8AC3E}">
        <p14:creationId xmlns:p14="http://schemas.microsoft.com/office/powerpoint/2010/main" val="2031457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92500" lnSpcReduction="10000"/>
          </a:bodyPr>
          <a:lstStyle/>
          <a:p>
            <a:pPr marL="0" indent="0">
              <a:buNone/>
            </a:pPr>
            <a:r>
              <a:rPr lang="zh-TW" altLang="en-US" sz="3500" b="1" dirty="0">
                <a:latin typeface="+mj-ea"/>
                <a:ea typeface="+mj-ea"/>
              </a:rPr>
              <a:t>一、建立良性政黨政治制度以有效落實優質民主憲政</a:t>
            </a:r>
            <a:endParaRPr lang="en-US" altLang="zh-TW" sz="3500" b="1" dirty="0">
              <a:latin typeface="+mj-ea"/>
              <a:ea typeface="+mj-ea"/>
            </a:endParaRPr>
          </a:p>
          <a:p>
            <a:pPr>
              <a:buFont typeface="Wingdings" panose="05000000000000000000" pitchFamily="2" charset="2"/>
              <a:buChar char="u"/>
            </a:pPr>
            <a:r>
              <a:rPr lang="zh-TW" altLang="en-US" sz="2800" dirty="0">
                <a:latin typeface="+mn-ea"/>
              </a:rPr>
              <a:t>總統蔡英文、副總統賴清德皆為民進黨黨員，而民進黨在立法院擁有</a:t>
            </a:r>
            <a:r>
              <a:rPr lang="en-US" altLang="zh-TW" sz="2800" dirty="0">
                <a:latin typeface="+mn-ea"/>
              </a:rPr>
              <a:t>62</a:t>
            </a:r>
            <a:r>
              <a:rPr lang="zh-TW" altLang="en-US" sz="2800" dirty="0">
                <a:latin typeface="+mn-ea"/>
              </a:rPr>
              <a:t>席次，因此，未來的四年間，民進黨無論在行政與立法上可說是完全執政完全負責。</a:t>
            </a:r>
            <a:endParaRPr lang="en-US" altLang="zh-TW" sz="2800" dirty="0">
              <a:latin typeface="+mn-ea"/>
            </a:endParaRPr>
          </a:p>
          <a:p>
            <a:pPr>
              <a:buFont typeface="Wingdings" panose="05000000000000000000" pitchFamily="2" charset="2"/>
              <a:buChar char="u"/>
            </a:pPr>
            <a:r>
              <a:rPr lang="zh-TW" altLang="en-US" sz="2800" dirty="0">
                <a:latin typeface="+mn-ea"/>
              </a:rPr>
              <a:t>惟政黨成立之目的乃在於為國家與人民謀求幸福的生活，而目前我國正面對新冠肺炎的疫情嚴峻之考驗，一切應以台灣優先、對人民有利為考量，所有朝野政黨及全民皆應捐棄成見，同心協力，共同為台灣人民的自由民主人權之幸福生活開創一個美好的新境界，並全力以赴維護我國之主權，以確保國家的安全與同胞的民主自由法治人權之幸福生活。</a:t>
            </a:r>
            <a:endParaRPr lang="en-US" altLang="zh-TW" sz="9800" dirty="0">
              <a:latin typeface="+mn-ea"/>
            </a:endParaRPr>
          </a:p>
        </p:txBody>
      </p:sp>
      <p:sp>
        <p:nvSpPr>
          <p:cNvPr id="2" name="投影片編號版面配置區 1">
            <a:extLst>
              <a:ext uri="{FF2B5EF4-FFF2-40B4-BE49-F238E27FC236}">
                <a16:creationId xmlns:a16="http://schemas.microsoft.com/office/drawing/2014/main" id="{BB45087A-B95C-C97B-E9EA-5A3B84589DBA}"/>
              </a:ext>
            </a:extLst>
          </p:cNvPr>
          <p:cNvSpPr>
            <a:spLocks noGrp="1"/>
          </p:cNvSpPr>
          <p:nvPr>
            <p:ph type="sldNum" sz="quarter" idx="12"/>
          </p:nvPr>
        </p:nvSpPr>
        <p:spPr/>
        <p:txBody>
          <a:bodyPr/>
          <a:lstStyle/>
          <a:p>
            <a:fld id="{DB37B800-3C50-46E9-963D-843F2A7F554F}" type="slidenum">
              <a:rPr lang="zh-TW" altLang="en-US" smtClean="0"/>
              <a:t>66</a:t>
            </a:fld>
            <a:endParaRPr lang="zh-TW" altLang="en-US"/>
          </a:p>
        </p:txBody>
      </p:sp>
    </p:spTree>
    <p:extLst>
      <p:ext uri="{BB962C8B-B14F-4D97-AF65-F5344CB8AC3E}">
        <p14:creationId xmlns:p14="http://schemas.microsoft.com/office/powerpoint/2010/main" val="2354249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a:bodyPr>
          <a:lstStyle/>
          <a:p>
            <a:pPr marL="0" indent="0">
              <a:buNone/>
            </a:pPr>
            <a:r>
              <a:rPr lang="zh-TW" altLang="en-US" sz="3100" b="1" dirty="0">
                <a:latin typeface="+mj-ea"/>
                <a:ea typeface="+mj-ea"/>
              </a:rPr>
              <a:t>一、建立良性政黨政治制度以有效落實優質民主憲政</a:t>
            </a:r>
            <a:endParaRPr lang="en-US" altLang="zh-TW" sz="3100" b="1" dirty="0">
              <a:latin typeface="+mj-ea"/>
              <a:ea typeface="+mj-ea"/>
            </a:endParaRPr>
          </a:p>
          <a:p>
            <a:pPr>
              <a:buFont typeface="Wingdings" panose="05000000000000000000" pitchFamily="2" charset="2"/>
              <a:buChar char="u"/>
            </a:pPr>
            <a:r>
              <a:rPr lang="zh-TW" altLang="en-US" sz="2800" dirty="0">
                <a:latin typeface="+mn-ea"/>
              </a:rPr>
              <a:t>像台灣在這次防疫作戰，我們全民無分朝野皆能發揮「做好防疫工作，人人有責」的精神，以傑出的防疫亮麗績效，赢得國際各界人士之稱讚，這一優質的良好民主風範，是很值得我們珍惜和繼續保持，共同努力開創更為美好之新願景。</a:t>
            </a:r>
          </a:p>
        </p:txBody>
      </p:sp>
      <p:sp>
        <p:nvSpPr>
          <p:cNvPr id="2" name="投影片編號版面配置區 1">
            <a:extLst>
              <a:ext uri="{FF2B5EF4-FFF2-40B4-BE49-F238E27FC236}">
                <a16:creationId xmlns:a16="http://schemas.microsoft.com/office/drawing/2014/main" id="{4E866B5D-EFDB-2581-5E84-78C5EBA82681}"/>
              </a:ext>
            </a:extLst>
          </p:cNvPr>
          <p:cNvSpPr>
            <a:spLocks noGrp="1"/>
          </p:cNvSpPr>
          <p:nvPr>
            <p:ph type="sldNum" sz="quarter" idx="12"/>
          </p:nvPr>
        </p:nvSpPr>
        <p:spPr/>
        <p:txBody>
          <a:bodyPr/>
          <a:lstStyle/>
          <a:p>
            <a:fld id="{DB37B800-3C50-46E9-963D-843F2A7F554F}" type="slidenum">
              <a:rPr lang="zh-TW" altLang="en-US" smtClean="0"/>
              <a:t>67</a:t>
            </a:fld>
            <a:endParaRPr lang="zh-TW" altLang="en-US"/>
          </a:p>
        </p:txBody>
      </p:sp>
    </p:spTree>
    <p:extLst>
      <p:ext uri="{BB962C8B-B14F-4D97-AF65-F5344CB8AC3E}">
        <p14:creationId xmlns:p14="http://schemas.microsoft.com/office/powerpoint/2010/main" val="765763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85000" lnSpcReduction="20000"/>
          </a:bodyPr>
          <a:lstStyle/>
          <a:p>
            <a:pPr marL="0" indent="0">
              <a:buNone/>
            </a:pPr>
            <a:r>
              <a:rPr lang="zh-TW" altLang="en-US" sz="3500" b="1" dirty="0">
                <a:latin typeface="+mj-ea"/>
                <a:ea typeface="+mj-ea"/>
              </a:rPr>
              <a:t>二、朝野政黨合作協商推動憲改大業，以強化民主憲政與保障基本人權之優質功能。</a:t>
            </a:r>
            <a:endParaRPr lang="en-US" altLang="zh-TW" sz="3500" b="1" dirty="0">
              <a:latin typeface="+mj-ea"/>
              <a:ea typeface="+mj-ea"/>
            </a:endParaRPr>
          </a:p>
          <a:p>
            <a:pPr>
              <a:buFont typeface="Wingdings" panose="05000000000000000000" pitchFamily="2" charset="2"/>
              <a:buChar char="u"/>
            </a:pPr>
            <a:r>
              <a:rPr lang="zh-TW" altLang="en-US" sz="2800" dirty="0">
                <a:latin typeface="+mj-ea"/>
                <a:ea typeface="+mj-ea"/>
              </a:rPr>
              <a:t>依立法院修憲委員會組織規程第</a:t>
            </a:r>
            <a:r>
              <a:rPr lang="en-US" altLang="zh-TW" sz="2800" dirty="0">
                <a:latin typeface="+mj-ea"/>
                <a:ea typeface="+mj-ea"/>
              </a:rPr>
              <a:t>3</a:t>
            </a:r>
            <a:r>
              <a:rPr lang="zh-TW" altLang="en-US" sz="2800" dirty="0">
                <a:latin typeface="+mj-ea"/>
                <a:ea typeface="+mj-ea"/>
              </a:rPr>
              <a:t>條規定：修憲委員會之委員為立法委員總額三分之一加一人，由各政黨（政團）依其院會席次比例分配，並依保障少數參與原則組成之。</a:t>
            </a:r>
            <a:endParaRPr lang="en-US" altLang="zh-TW" sz="2800" dirty="0">
              <a:latin typeface="+mj-ea"/>
              <a:ea typeface="+mj-ea"/>
            </a:endParaRPr>
          </a:p>
          <a:p>
            <a:pPr>
              <a:buFont typeface="Wingdings" panose="05000000000000000000" pitchFamily="2" charset="2"/>
              <a:buChar char="u"/>
            </a:pPr>
            <a:r>
              <a:rPr lang="zh-TW" altLang="en-US" sz="2800" dirty="0">
                <a:latin typeface="+mj-ea"/>
                <a:ea typeface="+mj-ea"/>
              </a:rPr>
              <a:t>依立法院修憲委員會組織規程第</a:t>
            </a:r>
            <a:r>
              <a:rPr lang="en-US" altLang="zh-TW" sz="2800" dirty="0">
                <a:latin typeface="+mj-ea"/>
                <a:ea typeface="+mj-ea"/>
              </a:rPr>
              <a:t>4</a:t>
            </a:r>
            <a:r>
              <a:rPr lang="zh-TW" altLang="en-US" sz="2800" dirty="0">
                <a:latin typeface="+mj-ea"/>
                <a:ea typeface="+mj-ea"/>
              </a:rPr>
              <a:t>條規定：本會置召集委員五人，由委員互選之。</a:t>
            </a:r>
            <a:endParaRPr lang="en-US" altLang="zh-TW" sz="2800" dirty="0">
              <a:latin typeface="+mj-ea"/>
              <a:ea typeface="+mj-ea"/>
            </a:endParaRPr>
          </a:p>
          <a:p>
            <a:pPr>
              <a:buFont typeface="Wingdings" panose="05000000000000000000" pitchFamily="2" charset="2"/>
              <a:buChar char="u"/>
            </a:pPr>
            <a:r>
              <a:rPr lang="zh-TW" altLang="en-US" sz="2800" dirty="0">
                <a:latin typeface="+mj-ea"/>
                <a:ea typeface="+mj-ea"/>
              </a:rPr>
              <a:t>本會會議，除首次會議由委員互推一人為主席外，以召集委員一人為主席，由各召集委員輪流擔任。</a:t>
            </a:r>
            <a:endParaRPr lang="en-US" altLang="zh-TW" sz="2800" dirty="0">
              <a:latin typeface="+mj-ea"/>
              <a:ea typeface="+mj-ea"/>
            </a:endParaRPr>
          </a:p>
          <a:p>
            <a:pPr>
              <a:buFont typeface="Wingdings" panose="05000000000000000000" pitchFamily="2" charset="2"/>
              <a:buChar char="u"/>
            </a:pPr>
            <a:r>
              <a:rPr lang="zh-TW" altLang="en-US" sz="2800" dirty="0">
                <a:latin typeface="+mj-ea"/>
                <a:ea typeface="+mj-ea"/>
              </a:rPr>
              <a:t>目前擔任修憲委員者，民進黨的修憲委員原為</a:t>
            </a:r>
            <a:r>
              <a:rPr lang="en-US" altLang="zh-TW" sz="2800" dirty="0">
                <a:latin typeface="+mj-ea"/>
                <a:ea typeface="+mj-ea"/>
              </a:rPr>
              <a:t>22</a:t>
            </a:r>
            <a:r>
              <a:rPr lang="zh-TW" altLang="en-US" sz="2800" dirty="0">
                <a:latin typeface="+mj-ea"/>
                <a:ea typeface="+mj-ea"/>
              </a:rPr>
              <a:t>席，但其禮讓</a:t>
            </a:r>
            <a:r>
              <a:rPr lang="en-US" altLang="zh-TW" sz="2800" dirty="0">
                <a:latin typeface="+mj-ea"/>
                <a:ea typeface="+mj-ea"/>
              </a:rPr>
              <a:t>2</a:t>
            </a:r>
            <a:r>
              <a:rPr lang="zh-TW" altLang="en-US" sz="2800" dirty="0">
                <a:latin typeface="+mj-ea"/>
                <a:ea typeface="+mj-ea"/>
              </a:rPr>
              <a:t>名給無黨籍之委員，國民黨的委員為</a:t>
            </a:r>
            <a:r>
              <a:rPr lang="en-US" altLang="zh-TW" sz="2800" dirty="0">
                <a:latin typeface="+mj-ea"/>
                <a:ea typeface="+mj-ea"/>
              </a:rPr>
              <a:t>14</a:t>
            </a:r>
            <a:r>
              <a:rPr lang="zh-TW" altLang="en-US" sz="2800" dirty="0">
                <a:latin typeface="+mj-ea"/>
                <a:ea typeface="+mj-ea"/>
              </a:rPr>
              <a:t>席，台灣民眾黨為</a:t>
            </a:r>
            <a:r>
              <a:rPr lang="en-US" altLang="zh-TW" sz="2800" dirty="0">
                <a:latin typeface="+mj-ea"/>
                <a:ea typeface="+mj-ea"/>
              </a:rPr>
              <a:t>2</a:t>
            </a:r>
            <a:r>
              <a:rPr lang="zh-TW" altLang="en-US" sz="2800" dirty="0">
                <a:latin typeface="+mj-ea"/>
                <a:ea typeface="+mj-ea"/>
              </a:rPr>
              <a:t>席，時代力量黨為</a:t>
            </a:r>
            <a:r>
              <a:rPr lang="en-US" altLang="zh-TW" sz="2800" dirty="0">
                <a:latin typeface="+mj-ea"/>
                <a:ea typeface="+mj-ea"/>
              </a:rPr>
              <a:t>1</a:t>
            </a:r>
            <a:r>
              <a:rPr lang="zh-TW" altLang="en-US" sz="2800" dirty="0">
                <a:latin typeface="+mj-ea"/>
                <a:ea typeface="+mj-ea"/>
              </a:rPr>
              <a:t>席。</a:t>
            </a:r>
            <a:endParaRPr lang="en-US" altLang="zh-TW" sz="2800" dirty="0">
              <a:latin typeface="+mj-ea"/>
              <a:ea typeface="+mj-ea"/>
            </a:endParaRPr>
          </a:p>
          <a:p>
            <a:pPr>
              <a:buFont typeface="Wingdings" panose="05000000000000000000" pitchFamily="2" charset="2"/>
              <a:buChar char="u"/>
            </a:pPr>
            <a:r>
              <a:rPr lang="zh-TW" altLang="en-US" sz="2800" dirty="0">
                <a:latin typeface="+mj-ea"/>
                <a:ea typeface="+mj-ea"/>
              </a:rPr>
              <a:t>目前朝野相關修憲提案計</a:t>
            </a:r>
            <a:r>
              <a:rPr lang="en-US" altLang="zh-TW" sz="2800" dirty="0">
                <a:latin typeface="+mj-ea"/>
                <a:ea typeface="+mj-ea"/>
              </a:rPr>
              <a:t>30</a:t>
            </a:r>
            <a:r>
              <a:rPr lang="zh-TW" altLang="en-US" sz="2800" dirty="0">
                <a:latin typeface="+mj-ea"/>
                <a:ea typeface="+mj-ea"/>
              </a:rPr>
              <a:t>多件，主要包括「</a:t>
            </a:r>
            <a:r>
              <a:rPr lang="en-US" altLang="zh-TW" sz="2800" dirty="0">
                <a:latin typeface="+mj-ea"/>
                <a:ea typeface="+mj-ea"/>
              </a:rPr>
              <a:t>18</a:t>
            </a:r>
            <a:r>
              <a:rPr lang="zh-TW" altLang="en-US" sz="2800" dirty="0">
                <a:latin typeface="+mj-ea"/>
                <a:ea typeface="+mj-ea"/>
              </a:rPr>
              <a:t>歲公民權」、「廢除考監兩院」等議題。</a:t>
            </a:r>
          </a:p>
        </p:txBody>
      </p:sp>
      <p:sp>
        <p:nvSpPr>
          <p:cNvPr id="2" name="投影片編號版面配置區 1">
            <a:extLst>
              <a:ext uri="{FF2B5EF4-FFF2-40B4-BE49-F238E27FC236}">
                <a16:creationId xmlns:a16="http://schemas.microsoft.com/office/drawing/2014/main" id="{F3AA08EF-1D5F-3234-B653-C34122785381}"/>
              </a:ext>
            </a:extLst>
          </p:cNvPr>
          <p:cNvSpPr>
            <a:spLocks noGrp="1"/>
          </p:cNvSpPr>
          <p:nvPr>
            <p:ph type="sldNum" sz="quarter" idx="12"/>
          </p:nvPr>
        </p:nvSpPr>
        <p:spPr/>
        <p:txBody>
          <a:bodyPr/>
          <a:lstStyle/>
          <a:p>
            <a:fld id="{DB37B800-3C50-46E9-963D-843F2A7F554F}" type="slidenum">
              <a:rPr lang="zh-TW" altLang="en-US" smtClean="0"/>
              <a:t>68</a:t>
            </a:fld>
            <a:endParaRPr lang="zh-TW" altLang="en-US"/>
          </a:p>
        </p:txBody>
      </p:sp>
    </p:spTree>
    <p:extLst>
      <p:ext uri="{BB962C8B-B14F-4D97-AF65-F5344CB8AC3E}">
        <p14:creationId xmlns:p14="http://schemas.microsoft.com/office/powerpoint/2010/main" val="9659216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85000" lnSpcReduction="20000"/>
          </a:bodyPr>
          <a:lstStyle/>
          <a:p>
            <a:pPr marL="0" indent="0">
              <a:buNone/>
            </a:pPr>
            <a:r>
              <a:rPr lang="zh-TW" altLang="en-US" b="1" dirty="0">
                <a:latin typeface="+mj-ea"/>
                <a:ea typeface="+mj-ea"/>
              </a:rPr>
              <a:t>三、從憲法法理論</a:t>
            </a:r>
            <a:r>
              <a:rPr lang="en-US" altLang="zh-TW" b="1" dirty="0">
                <a:latin typeface="+mj-ea"/>
                <a:ea typeface="+mj-ea"/>
              </a:rPr>
              <a:t>『</a:t>
            </a:r>
            <a:r>
              <a:rPr lang="zh-TW" altLang="en-US" b="1" dirty="0">
                <a:latin typeface="+mj-ea"/>
                <a:ea typeface="+mj-ea"/>
              </a:rPr>
              <a:t>完全執政與完全負責</a:t>
            </a:r>
            <a:r>
              <a:rPr lang="en-US" altLang="zh-TW" b="1" dirty="0">
                <a:latin typeface="+mj-ea"/>
                <a:ea typeface="+mj-ea"/>
              </a:rPr>
              <a:t>』</a:t>
            </a:r>
            <a:r>
              <a:rPr lang="zh-TW" altLang="en-US" b="1" dirty="0">
                <a:latin typeface="+mj-ea"/>
                <a:ea typeface="+mj-ea"/>
              </a:rPr>
              <a:t>政黨政治之真諦與實踐</a:t>
            </a:r>
            <a:r>
              <a:rPr lang="en-US" altLang="zh-TW" b="1" dirty="0">
                <a:latin typeface="+mj-ea"/>
                <a:ea typeface="+mj-ea"/>
              </a:rPr>
              <a:t>----</a:t>
            </a:r>
            <a:r>
              <a:rPr lang="zh-TW" altLang="en-US" b="1" dirty="0">
                <a:latin typeface="+mj-ea"/>
                <a:ea typeface="+mj-ea"/>
              </a:rPr>
              <a:t>建構更為優質的政黨政治與選舉文化</a:t>
            </a:r>
            <a:endParaRPr lang="en-US" altLang="zh-TW" b="1" dirty="0">
              <a:latin typeface="+mj-ea"/>
              <a:ea typeface="+mj-ea"/>
            </a:endParaRPr>
          </a:p>
          <a:p>
            <a:pPr>
              <a:buFont typeface="Wingdings" panose="05000000000000000000" pitchFamily="2" charset="2"/>
              <a:buChar char="u"/>
            </a:pPr>
            <a:r>
              <a:rPr lang="en-US" altLang="zh-TW" sz="2800" dirty="0">
                <a:latin typeface="+mn-ea"/>
              </a:rPr>
              <a:t>2020</a:t>
            </a:r>
            <a:r>
              <a:rPr lang="zh-TW" altLang="en-US" sz="2800" dirty="0">
                <a:latin typeface="+mn-ea"/>
              </a:rPr>
              <a:t>年</a:t>
            </a:r>
            <a:r>
              <a:rPr lang="en-US" altLang="zh-TW" sz="2800" dirty="0">
                <a:latin typeface="+mn-ea"/>
              </a:rPr>
              <a:t>1</a:t>
            </a:r>
            <a:r>
              <a:rPr lang="zh-TW" altLang="en-US" sz="2800" dirty="0">
                <a:latin typeface="+mn-ea"/>
              </a:rPr>
              <a:t>月</a:t>
            </a:r>
            <a:r>
              <a:rPr lang="en-US" altLang="zh-TW" sz="2800" dirty="0">
                <a:latin typeface="+mn-ea"/>
              </a:rPr>
              <a:t>11</a:t>
            </a:r>
            <a:r>
              <a:rPr lang="zh-TW" altLang="en-US" sz="2800" dirty="0">
                <a:latin typeface="+mn-ea"/>
              </a:rPr>
              <a:t>日，民進黨在立委選舉中贏得了</a:t>
            </a:r>
            <a:r>
              <a:rPr lang="en-US" altLang="zh-TW" sz="2800" dirty="0">
                <a:latin typeface="+mn-ea"/>
              </a:rPr>
              <a:t>62</a:t>
            </a:r>
            <a:r>
              <a:rPr lang="zh-TW" altLang="en-US" sz="2800" dirty="0">
                <a:latin typeface="+mn-ea"/>
              </a:rPr>
              <a:t>席次（本為</a:t>
            </a:r>
            <a:r>
              <a:rPr lang="en-US" altLang="zh-TW" sz="2800" dirty="0">
                <a:latin typeface="+mn-ea"/>
              </a:rPr>
              <a:t>61</a:t>
            </a:r>
            <a:r>
              <a:rPr lang="zh-TW" altLang="en-US" sz="2800" dirty="0">
                <a:latin typeface="+mn-ea"/>
              </a:rPr>
              <a:t>席，</a:t>
            </a:r>
            <a:r>
              <a:rPr lang="en-US" altLang="zh-TW" sz="2800" dirty="0">
                <a:latin typeface="+mn-ea"/>
              </a:rPr>
              <a:t>1</a:t>
            </a:r>
            <a:r>
              <a:rPr lang="zh-TW" altLang="en-US" sz="2800" dirty="0">
                <a:latin typeface="+mn-ea"/>
              </a:rPr>
              <a:t>席為以無黨籍競選，當選後加入黨團運作故為</a:t>
            </a:r>
            <a:r>
              <a:rPr lang="en-US" altLang="zh-TW" sz="2800" dirty="0">
                <a:latin typeface="+mn-ea"/>
              </a:rPr>
              <a:t>62</a:t>
            </a:r>
            <a:r>
              <a:rPr lang="zh-TW" altLang="en-US" sz="2800" dirty="0">
                <a:latin typeface="+mn-ea"/>
              </a:rPr>
              <a:t>席次）；代表民進黨參選正副總統的蔡英文、賴清德又以</a:t>
            </a:r>
            <a:r>
              <a:rPr lang="en-US" altLang="zh-TW" sz="2800" dirty="0">
                <a:latin typeface="+mn-ea"/>
              </a:rPr>
              <a:t>817</a:t>
            </a:r>
            <a:r>
              <a:rPr lang="zh-TW" altLang="en-US" sz="2800" dirty="0">
                <a:latin typeface="+mn-ea"/>
              </a:rPr>
              <a:t>萬</a:t>
            </a:r>
            <a:r>
              <a:rPr lang="en-US" altLang="zh-TW" sz="2800" dirty="0">
                <a:latin typeface="+mn-ea"/>
              </a:rPr>
              <a:t>2</a:t>
            </a:r>
            <a:r>
              <a:rPr lang="zh-TW" altLang="en-US" sz="2800" dirty="0">
                <a:latin typeface="+mn-ea"/>
              </a:rPr>
              <a:t>百</a:t>
            </a:r>
            <a:r>
              <a:rPr lang="en-US" altLang="zh-TW" sz="2800" dirty="0">
                <a:latin typeface="+mn-ea"/>
              </a:rPr>
              <a:t>31</a:t>
            </a:r>
            <a:r>
              <a:rPr lang="zh-TW" altLang="en-US" sz="2800" dirty="0">
                <a:latin typeface="+mn-ea"/>
              </a:rPr>
              <a:t>票贏得總統、副總統選舉。</a:t>
            </a:r>
            <a:endParaRPr lang="en-US" altLang="zh-TW" sz="2800" dirty="0">
              <a:latin typeface="+mn-ea"/>
            </a:endParaRPr>
          </a:p>
          <a:p>
            <a:pPr>
              <a:buFont typeface="Wingdings" panose="05000000000000000000" pitchFamily="2" charset="2"/>
              <a:buChar char="u"/>
            </a:pPr>
            <a:r>
              <a:rPr lang="zh-TW" altLang="en-US" sz="2800" dirty="0">
                <a:latin typeface="+mn-ea"/>
              </a:rPr>
              <a:t>由這次總统、立委選舉之結果，又再度顯示人民選擇了行政與立法權「一致政府」，由民進黨完全執政。</a:t>
            </a:r>
            <a:endParaRPr lang="en-US" altLang="zh-TW" sz="2800" dirty="0">
              <a:latin typeface="+mn-ea"/>
            </a:endParaRPr>
          </a:p>
          <a:p>
            <a:pPr>
              <a:buFont typeface="Wingdings" panose="05000000000000000000" pitchFamily="2" charset="2"/>
              <a:buChar char="u"/>
            </a:pPr>
            <a:r>
              <a:rPr lang="zh-TW" altLang="en-US" sz="2800" dirty="0">
                <a:latin typeface="+mn-ea"/>
              </a:rPr>
              <a:t>民主政治乃是講求權力分立與監督制衡及權責相符的憲法原理，亦即是民意政治、責任政治、政黨政治、法治政治的落實。</a:t>
            </a:r>
            <a:endParaRPr lang="en-US" altLang="zh-TW" sz="2800" dirty="0">
              <a:latin typeface="+mn-ea"/>
            </a:endParaRPr>
          </a:p>
          <a:p>
            <a:pPr>
              <a:buFont typeface="Wingdings" panose="05000000000000000000" pitchFamily="2" charset="2"/>
              <a:buChar char="u"/>
            </a:pPr>
            <a:r>
              <a:rPr lang="zh-TW" altLang="en-US" sz="2800" dirty="0">
                <a:latin typeface="+mn-ea"/>
              </a:rPr>
              <a:t>也就是說，人民才是政府真正的頭家，人民可以把權力交給任何獲得他們支持的政黨執政，但若做得不符合民意，人民亦可將權力收回去，此乃民主政治之真諦。</a:t>
            </a:r>
          </a:p>
        </p:txBody>
      </p:sp>
      <p:sp>
        <p:nvSpPr>
          <p:cNvPr id="2" name="投影片編號版面配置區 1">
            <a:extLst>
              <a:ext uri="{FF2B5EF4-FFF2-40B4-BE49-F238E27FC236}">
                <a16:creationId xmlns:a16="http://schemas.microsoft.com/office/drawing/2014/main" id="{D064FD7A-CAED-4031-71BD-2E58E59A59A0}"/>
              </a:ext>
            </a:extLst>
          </p:cNvPr>
          <p:cNvSpPr>
            <a:spLocks noGrp="1"/>
          </p:cNvSpPr>
          <p:nvPr>
            <p:ph type="sldNum" sz="quarter" idx="12"/>
          </p:nvPr>
        </p:nvSpPr>
        <p:spPr/>
        <p:txBody>
          <a:bodyPr/>
          <a:lstStyle/>
          <a:p>
            <a:fld id="{DB37B800-3C50-46E9-963D-843F2A7F554F}" type="slidenum">
              <a:rPr lang="zh-TW" altLang="en-US" smtClean="0"/>
              <a:t>69</a:t>
            </a:fld>
            <a:endParaRPr lang="zh-TW" altLang="en-US"/>
          </a:p>
        </p:txBody>
      </p:sp>
    </p:spTree>
    <p:extLst>
      <p:ext uri="{BB962C8B-B14F-4D97-AF65-F5344CB8AC3E}">
        <p14:creationId xmlns:p14="http://schemas.microsoft.com/office/powerpoint/2010/main" val="316521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0648"/>
            <a:ext cx="7772400" cy="720080"/>
          </a:xfrm>
        </p:spPr>
        <p:txBody>
          <a:bodyPr/>
          <a:lstStyle/>
          <a:p>
            <a:pPr>
              <a:spcAft>
                <a:spcPts val="0"/>
              </a:spcAft>
            </a:pPr>
            <a:r>
              <a:rPr lang="zh-TW" altLang="zh-TW" kern="100" dirty="0">
                <a:solidFill>
                  <a:schemeClr val="tx1"/>
                </a:solidFill>
                <a:effectLst/>
                <a:latin typeface="標楷體" pitchFamily="65" charset="-120"/>
                <a:ea typeface="標楷體" pitchFamily="65" charset="-120"/>
              </a:rPr>
              <a:t>壹、前言</a:t>
            </a:r>
            <a:endParaRPr lang="zh-TW" altLang="en-US" dirty="0"/>
          </a:p>
        </p:txBody>
      </p:sp>
      <p:sp>
        <p:nvSpPr>
          <p:cNvPr id="3" name="副標題 2"/>
          <p:cNvSpPr>
            <a:spLocks noGrp="1"/>
          </p:cNvSpPr>
          <p:nvPr>
            <p:ph type="subTitle" idx="1"/>
          </p:nvPr>
        </p:nvSpPr>
        <p:spPr>
          <a:xfrm>
            <a:off x="251520" y="980728"/>
            <a:ext cx="8568952" cy="5544616"/>
          </a:xfrm>
        </p:spPr>
        <p:txBody>
          <a:bodyPr>
            <a:normAutofit fontScale="92500" lnSpcReduction="20000"/>
          </a:bodyPr>
          <a:lstStyle/>
          <a:p>
            <a:pPr marL="342900" indent="-342900">
              <a:buFont typeface="Wingdings" panose="05000000000000000000" pitchFamily="2" charset="2"/>
              <a:buChar char="u"/>
            </a:pPr>
            <a:endParaRPr lang="en-US" altLang="zh-TW" dirty="0"/>
          </a:p>
          <a:p>
            <a:pPr marL="342900" indent="-342900">
              <a:buFont typeface="Wingdings" panose="05000000000000000000" pitchFamily="2" charset="2"/>
              <a:buChar char="u"/>
            </a:pPr>
            <a:r>
              <a:rPr lang="zh-TW" altLang="en-US" sz="3200" dirty="0"/>
              <a:t>如何重新定位我國憲政正確之道路，頗令國人對我國之憲政體制走向，何去何從？莫衷一是；惟筆者認為既然朝野政黨皆異口同聲的主張要改革憲政體制，就表示一切的國是要以憲法的法理與規定，就事論事的來解決問題，而不是一味地進行政黨間的惡鬥，所謂黨爭可也，但千萬不可有意氣之爭。</a:t>
            </a:r>
            <a:endParaRPr lang="en-US" altLang="zh-TW" sz="3200" dirty="0"/>
          </a:p>
          <a:p>
            <a:pPr marL="342900" indent="-342900">
              <a:buFont typeface="Wingdings" panose="05000000000000000000" pitchFamily="2" charset="2"/>
              <a:buChar char="u"/>
            </a:pPr>
            <a:r>
              <a:rPr lang="zh-TW" altLang="en-US" sz="3200" dirty="0"/>
              <a:t>惟處在當前我國憲政體制之運作仍存在若干權責未能真正釐清，以致造成權責是否相符的相關問題，因此我國未來中央政府體制之走向，究竟應朝向總統制或內閣制或維持現行體制或就現行體制加以改良，在在皆是我們必須加以正視並從根本上去解決的問題。</a:t>
            </a:r>
            <a:endParaRPr lang="en-US" altLang="zh-TW" sz="3200" dirty="0"/>
          </a:p>
          <a:p>
            <a:pPr marL="342900" indent="-342900">
              <a:buFont typeface="Wingdings" panose="05000000000000000000" pitchFamily="2" charset="2"/>
              <a:buChar char="u"/>
            </a:pPr>
            <a:endParaRPr lang="zh-TW" altLang="en-US" dirty="0"/>
          </a:p>
        </p:txBody>
      </p:sp>
    </p:spTree>
    <p:extLst>
      <p:ext uri="{BB962C8B-B14F-4D97-AF65-F5344CB8AC3E}">
        <p14:creationId xmlns:p14="http://schemas.microsoft.com/office/powerpoint/2010/main" val="4143897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a:bodyPr>
          <a:lstStyle/>
          <a:p>
            <a:pPr marL="0" indent="0">
              <a:buNone/>
            </a:pPr>
            <a:r>
              <a:rPr lang="zh-TW" altLang="en-US" sz="3100" b="1" dirty="0">
                <a:latin typeface="+mj-ea"/>
                <a:ea typeface="+mj-ea"/>
              </a:rPr>
              <a:t>三、從憲法法理論</a:t>
            </a:r>
            <a:r>
              <a:rPr lang="en-US" altLang="zh-TW" sz="3100" b="1" dirty="0">
                <a:latin typeface="+mj-ea"/>
                <a:ea typeface="+mj-ea"/>
              </a:rPr>
              <a:t>『</a:t>
            </a:r>
            <a:r>
              <a:rPr lang="zh-TW" altLang="en-US" sz="3100" b="1" dirty="0">
                <a:latin typeface="+mj-ea"/>
                <a:ea typeface="+mj-ea"/>
              </a:rPr>
              <a:t>完全執政與完全負責</a:t>
            </a:r>
            <a:r>
              <a:rPr lang="en-US" altLang="zh-TW" sz="3100" b="1" dirty="0">
                <a:latin typeface="+mj-ea"/>
                <a:ea typeface="+mj-ea"/>
              </a:rPr>
              <a:t>』</a:t>
            </a:r>
            <a:r>
              <a:rPr lang="zh-TW" altLang="en-US" sz="3100" b="1" dirty="0">
                <a:latin typeface="+mj-ea"/>
                <a:ea typeface="+mj-ea"/>
              </a:rPr>
              <a:t>政黨政治之真諦與實踐</a:t>
            </a:r>
            <a:r>
              <a:rPr lang="en-US" altLang="zh-TW" sz="3100" b="1" dirty="0">
                <a:latin typeface="+mj-ea"/>
                <a:ea typeface="+mj-ea"/>
              </a:rPr>
              <a:t>----</a:t>
            </a:r>
            <a:r>
              <a:rPr lang="zh-TW" altLang="en-US" sz="3100" b="1" dirty="0">
                <a:latin typeface="+mj-ea"/>
                <a:ea typeface="+mj-ea"/>
              </a:rPr>
              <a:t>建構更為優質的政黨政治與選舉文化</a:t>
            </a:r>
            <a:endParaRPr lang="en-US" altLang="zh-TW" sz="3100" b="1" dirty="0">
              <a:latin typeface="+mj-ea"/>
              <a:ea typeface="+mj-ea"/>
            </a:endParaRPr>
          </a:p>
          <a:p>
            <a:pPr>
              <a:buFont typeface="Wingdings" panose="05000000000000000000" pitchFamily="2" charset="2"/>
              <a:buChar char="u"/>
            </a:pPr>
            <a:r>
              <a:rPr lang="zh-TW" altLang="en-US" sz="2800" dirty="0">
                <a:latin typeface="+mn-ea"/>
              </a:rPr>
              <a:t>目前民進黨已獲得完全執政的地位，尤其在立法院程序委員會席次上，民進黨更是達到絕對多數。</a:t>
            </a:r>
            <a:endParaRPr lang="en-US" altLang="zh-TW" sz="2800" dirty="0">
              <a:latin typeface="+mn-ea"/>
            </a:endParaRPr>
          </a:p>
          <a:p>
            <a:pPr>
              <a:buFont typeface="Wingdings" panose="05000000000000000000" pitchFamily="2" charset="2"/>
              <a:buChar char="u"/>
            </a:pPr>
            <a:r>
              <a:rPr lang="zh-TW" altLang="en-US" sz="2800" dirty="0">
                <a:latin typeface="+mn-ea"/>
              </a:rPr>
              <a:t>未來在議案審查，從入關到三讀通過，民進黨可以說佔盡優勢，加上第十五任總統選舉，民進黨又以超過對方陣營二百多萬之高票當選，因此難免引起社會大眾聯想到所謂「一致性的政府」是否會導致「一黨獨大」而難以制衡的問題。</a:t>
            </a:r>
            <a:endParaRPr lang="en-US" altLang="zh-TW" sz="2800" dirty="0">
              <a:latin typeface="+mn-ea"/>
            </a:endParaRPr>
          </a:p>
        </p:txBody>
      </p:sp>
      <p:sp>
        <p:nvSpPr>
          <p:cNvPr id="2" name="投影片編號版面配置區 1">
            <a:extLst>
              <a:ext uri="{FF2B5EF4-FFF2-40B4-BE49-F238E27FC236}">
                <a16:creationId xmlns:a16="http://schemas.microsoft.com/office/drawing/2014/main" id="{D5851803-B3A6-9032-2C60-546381685EFB}"/>
              </a:ext>
            </a:extLst>
          </p:cNvPr>
          <p:cNvSpPr>
            <a:spLocks noGrp="1"/>
          </p:cNvSpPr>
          <p:nvPr>
            <p:ph type="sldNum" sz="quarter" idx="12"/>
          </p:nvPr>
        </p:nvSpPr>
        <p:spPr/>
        <p:txBody>
          <a:bodyPr/>
          <a:lstStyle/>
          <a:p>
            <a:fld id="{DB37B800-3C50-46E9-963D-843F2A7F554F}" type="slidenum">
              <a:rPr lang="zh-TW" altLang="en-US" smtClean="0"/>
              <a:t>70</a:t>
            </a:fld>
            <a:endParaRPr lang="zh-TW" altLang="en-US"/>
          </a:p>
        </p:txBody>
      </p:sp>
    </p:spTree>
    <p:extLst>
      <p:ext uri="{BB962C8B-B14F-4D97-AF65-F5344CB8AC3E}">
        <p14:creationId xmlns:p14="http://schemas.microsoft.com/office/powerpoint/2010/main" val="37475715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92500" lnSpcReduction="20000"/>
          </a:bodyPr>
          <a:lstStyle/>
          <a:p>
            <a:pPr marL="0" indent="0">
              <a:buNone/>
            </a:pPr>
            <a:r>
              <a:rPr lang="zh-TW" altLang="en-US" b="1" dirty="0">
                <a:latin typeface="+mj-ea"/>
                <a:ea typeface="+mj-ea"/>
              </a:rPr>
              <a:t>三、從憲法法理論</a:t>
            </a:r>
            <a:r>
              <a:rPr lang="en-US" altLang="zh-TW" b="1" dirty="0">
                <a:latin typeface="+mj-ea"/>
                <a:ea typeface="+mj-ea"/>
              </a:rPr>
              <a:t>『</a:t>
            </a:r>
            <a:r>
              <a:rPr lang="zh-TW" altLang="en-US" b="1" dirty="0">
                <a:latin typeface="+mj-ea"/>
                <a:ea typeface="+mj-ea"/>
              </a:rPr>
              <a:t>完全執政與完全負責</a:t>
            </a:r>
            <a:r>
              <a:rPr lang="en-US" altLang="zh-TW" b="1" dirty="0">
                <a:latin typeface="+mj-ea"/>
                <a:ea typeface="+mj-ea"/>
              </a:rPr>
              <a:t>』</a:t>
            </a:r>
            <a:r>
              <a:rPr lang="zh-TW" altLang="en-US" b="1" dirty="0">
                <a:latin typeface="+mj-ea"/>
                <a:ea typeface="+mj-ea"/>
              </a:rPr>
              <a:t>政黨政治之真諦與實踐</a:t>
            </a:r>
            <a:r>
              <a:rPr lang="en-US" altLang="zh-TW" b="1" dirty="0">
                <a:latin typeface="+mj-ea"/>
                <a:ea typeface="+mj-ea"/>
              </a:rPr>
              <a:t>----</a:t>
            </a:r>
            <a:r>
              <a:rPr lang="zh-TW" altLang="en-US" b="1" dirty="0">
                <a:latin typeface="+mj-ea"/>
                <a:ea typeface="+mj-ea"/>
              </a:rPr>
              <a:t>建構更為優質的政黨政治與選舉文化</a:t>
            </a:r>
            <a:endParaRPr lang="en-US" altLang="zh-TW" b="1" dirty="0">
              <a:latin typeface="+mj-ea"/>
              <a:ea typeface="+mj-ea"/>
            </a:endParaRPr>
          </a:p>
          <a:p>
            <a:pPr>
              <a:buFont typeface="Wingdings" panose="05000000000000000000" pitchFamily="2" charset="2"/>
              <a:buChar char="u"/>
            </a:pPr>
            <a:r>
              <a:rPr lang="zh-TW" altLang="en-US" sz="2800" dirty="0">
                <a:latin typeface="+mn-ea"/>
              </a:rPr>
              <a:t>未來執政的民進黨，不但有需要向全國人民說清楚講明白，更須證明「一致的政府」，不但不會帶來權力的失衡，並會提出具體的方法來自我約束，嚴加防範權力的濫用，讓國人相信「一致政府」能真正達到完全負責的效果，且能提升服務人民的品質。</a:t>
            </a:r>
            <a:endParaRPr lang="en-US" altLang="zh-TW" sz="2800" dirty="0">
              <a:latin typeface="+mn-ea"/>
            </a:endParaRPr>
          </a:p>
          <a:p>
            <a:pPr>
              <a:buFont typeface="Wingdings" panose="05000000000000000000" pitchFamily="2" charset="2"/>
              <a:buChar char="u"/>
            </a:pPr>
            <a:r>
              <a:rPr lang="zh-TW" altLang="en-US" sz="2800" dirty="0">
                <a:latin typeface="+mn-ea"/>
              </a:rPr>
              <a:t>另一方面，在野的國民黨及其他政黨，對執政黨亦須善盡反對黨的角色功能，對執政的民進黨有效地監督；同時司法、監察部門與媒體或是學者專家，亦須共同扮演對政府之制衡角色，作為政治權力的最佳防腐劑，並提出有益國計民生的政綱政策，以獲得人民的信任，為深化與鞏固我國得來不易的民主，立下更為良好的根基。</a:t>
            </a:r>
            <a:endParaRPr lang="en-US" altLang="zh-TW" sz="2800" dirty="0">
              <a:latin typeface="+mn-ea"/>
            </a:endParaRPr>
          </a:p>
        </p:txBody>
      </p:sp>
      <p:sp>
        <p:nvSpPr>
          <p:cNvPr id="2" name="投影片編號版面配置區 1">
            <a:extLst>
              <a:ext uri="{FF2B5EF4-FFF2-40B4-BE49-F238E27FC236}">
                <a16:creationId xmlns:a16="http://schemas.microsoft.com/office/drawing/2014/main" id="{F5EB0617-094B-847F-502B-4B76E4AD7AE4}"/>
              </a:ext>
            </a:extLst>
          </p:cNvPr>
          <p:cNvSpPr>
            <a:spLocks noGrp="1"/>
          </p:cNvSpPr>
          <p:nvPr>
            <p:ph type="sldNum" sz="quarter" idx="12"/>
          </p:nvPr>
        </p:nvSpPr>
        <p:spPr/>
        <p:txBody>
          <a:bodyPr/>
          <a:lstStyle/>
          <a:p>
            <a:fld id="{DB37B800-3C50-46E9-963D-843F2A7F554F}" type="slidenum">
              <a:rPr lang="zh-TW" altLang="en-US" smtClean="0"/>
              <a:t>71</a:t>
            </a:fld>
            <a:endParaRPr lang="zh-TW" altLang="en-US"/>
          </a:p>
        </p:txBody>
      </p:sp>
    </p:spTree>
    <p:extLst>
      <p:ext uri="{BB962C8B-B14F-4D97-AF65-F5344CB8AC3E}">
        <p14:creationId xmlns:p14="http://schemas.microsoft.com/office/powerpoint/2010/main" val="7179918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92500"/>
          </a:bodyPr>
          <a:lstStyle/>
          <a:p>
            <a:pPr marL="0" indent="0">
              <a:buNone/>
            </a:pPr>
            <a:r>
              <a:rPr lang="zh-TW" altLang="en-US" b="1" dirty="0">
                <a:latin typeface="+mj-ea"/>
                <a:ea typeface="+mj-ea"/>
              </a:rPr>
              <a:t>三、從憲法法理論</a:t>
            </a:r>
            <a:r>
              <a:rPr lang="en-US" altLang="zh-TW" b="1" dirty="0">
                <a:latin typeface="+mj-ea"/>
                <a:ea typeface="+mj-ea"/>
              </a:rPr>
              <a:t>『</a:t>
            </a:r>
            <a:r>
              <a:rPr lang="zh-TW" altLang="en-US" b="1" dirty="0">
                <a:latin typeface="+mj-ea"/>
                <a:ea typeface="+mj-ea"/>
              </a:rPr>
              <a:t>完全執政與完全負責</a:t>
            </a:r>
            <a:r>
              <a:rPr lang="en-US" altLang="zh-TW" b="1" dirty="0">
                <a:latin typeface="+mj-ea"/>
                <a:ea typeface="+mj-ea"/>
              </a:rPr>
              <a:t>』</a:t>
            </a:r>
            <a:r>
              <a:rPr lang="zh-TW" altLang="en-US" b="1" dirty="0">
                <a:latin typeface="+mj-ea"/>
                <a:ea typeface="+mj-ea"/>
              </a:rPr>
              <a:t>政黨政治之真諦與實踐</a:t>
            </a:r>
            <a:r>
              <a:rPr lang="en-US" altLang="zh-TW" b="1" dirty="0">
                <a:latin typeface="+mj-ea"/>
                <a:ea typeface="+mj-ea"/>
              </a:rPr>
              <a:t>----</a:t>
            </a:r>
            <a:r>
              <a:rPr lang="zh-TW" altLang="en-US" b="1" dirty="0">
                <a:latin typeface="+mj-ea"/>
                <a:ea typeface="+mj-ea"/>
              </a:rPr>
              <a:t>建構更為優質的政黨政治與選舉文化</a:t>
            </a:r>
            <a:endParaRPr lang="en-US" altLang="zh-TW" b="1" dirty="0">
              <a:latin typeface="+mj-ea"/>
              <a:ea typeface="+mj-ea"/>
            </a:endParaRPr>
          </a:p>
          <a:p>
            <a:pPr>
              <a:buFont typeface="Wingdings" panose="05000000000000000000" pitchFamily="2" charset="2"/>
              <a:buChar char="u"/>
            </a:pPr>
            <a:r>
              <a:rPr lang="zh-TW" altLang="en-US" sz="2800" dirty="0">
                <a:latin typeface="+mn-ea"/>
              </a:rPr>
              <a:t>執政民進黨的「一致性政府」，比第一次政黨輪替陳前總統時代所形成的朝小野大的局面，預期能帶來較為安定之政局。</a:t>
            </a:r>
            <a:endParaRPr lang="en-US" altLang="zh-TW" sz="2800" dirty="0">
              <a:latin typeface="+mn-ea"/>
            </a:endParaRPr>
          </a:p>
          <a:p>
            <a:pPr>
              <a:buFont typeface="Wingdings" panose="05000000000000000000" pitchFamily="2" charset="2"/>
              <a:buChar char="u"/>
            </a:pPr>
            <a:r>
              <a:rPr lang="zh-TW" altLang="en-US" sz="2800" dirty="0">
                <a:latin typeface="+mn-ea"/>
              </a:rPr>
              <a:t>但為求國家之長治久安，終究不能僅依短暫穩定的時局來確保國家永續的發展，國人當仔細地思量，如何打造一部合宜的憲政體制，以更能發揮適時適地、權責相符的憲政體制規範，來維持國家未來民主政治永續的發展，而不能端賴選舉結果來治理國家。</a:t>
            </a:r>
            <a:endParaRPr lang="en-US" altLang="zh-TW" sz="2800" dirty="0">
              <a:latin typeface="+mn-ea"/>
            </a:endParaRPr>
          </a:p>
        </p:txBody>
      </p:sp>
      <p:sp>
        <p:nvSpPr>
          <p:cNvPr id="2" name="投影片編號版面配置區 1">
            <a:extLst>
              <a:ext uri="{FF2B5EF4-FFF2-40B4-BE49-F238E27FC236}">
                <a16:creationId xmlns:a16="http://schemas.microsoft.com/office/drawing/2014/main" id="{031D1C1D-BBD2-FE0C-B4BA-EDA4811C2446}"/>
              </a:ext>
            </a:extLst>
          </p:cNvPr>
          <p:cNvSpPr>
            <a:spLocks noGrp="1"/>
          </p:cNvSpPr>
          <p:nvPr>
            <p:ph type="sldNum" sz="quarter" idx="12"/>
          </p:nvPr>
        </p:nvSpPr>
        <p:spPr/>
        <p:txBody>
          <a:bodyPr/>
          <a:lstStyle/>
          <a:p>
            <a:fld id="{DB37B800-3C50-46E9-963D-843F2A7F554F}" type="slidenum">
              <a:rPr lang="zh-TW" altLang="en-US" smtClean="0"/>
              <a:t>72</a:t>
            </a:fld>
            <a:endParaRPr lang="zh-TW" altLang="en-US"/>
          </a:p>
        </p:txBody>
      </p:sp>
    </p:spTree>
    <p:extLst>
      <p:ext uri="{BB962C8B-B14F-4D97-AF65-F5344CB8AC3E}">
        <p14:creationId xmlns:p14="http://schemas.microsoft.com/office/powerpoint/2010/main" val="8729501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92500" lnSpcReduction="20000"/>
          </a:bodyPr>
          <a:lstStyle/>
          <a:p>
            <a:pPr marL="0" indent="0">
              <a:buNone/>
            </a:pPr>
            <a:r>
              <a:rPr lang="zh-TW" altLang="en-US" b="1" dirty="0">
                <a:latin typeface="+mj-ea"/>
                <a:ea typeface="+mj-ea"/>
              </a:rPr>
              <a:t>三、從憲法法理論</a:t>
            </a:r>
            <a:r>
              <a:rPr lang="en-US" altLang="zh-TW" b="1" dirty="0">
                <a:latin typeface="+mj-ea"/>
                <a:ea typeface="+mj-ea"/>
              </a:rPr>
              <a:t>『</a:t>
            </a:r>
            <a:r>
              <a:rPr lang="zh-TW" altLang="en-US" b="1" dirty="0">
                <a:latin typeface="+mj-ea"/>
                <a:ea typeface="+mj-ea"/>
              </a:rPr>
              <a:t>完全執政與完全負責</a:t>
            </a:r>
            <a:r>
              <a:rPr lang="en-US" altLang="zh-TW" b="1" dirty="0">
                <a:latin typeface="+mj-ea"/>
                <a:ea typeface="+mj-ea"/>
              </a:rPr>
              <a:t>』</a:t>
            </a:r>
            <a:r>
              <a:rPr lang="zh-TW" altLang="en-US" b="1" dirty="0">
                <a:latin typeface="+mj-ea"/>
                <a:ea typeface="+mj-ea"/>
              </a:rPr>
              <a:t>政黨政治之真諦與實踐</a:t>
            </a:r>
            <a:r>
              <a:rPr lang="en-US" altLang="zh-TW" b="1" dirty="0">
                <a:latin typeface="+mj-ea"/>
                <a:ea typeface="+mj-ea"/>
              </a:rPr>
              <a:t>----</a:t>
            </a:r>
            <a:r>
              <a:rPr lang="zh-TW" altLang="en-US" b="1" dirty="0">
                <a:latin typeface="+mj-ea"/>
                <a:ea typeface="+mj-ea"/>
              </a:rPr>
              <a:t>建構更為優質的政黨政治與選舉文化</a:t>
            </a:r>
            <a:endParaRPr lang="en-US" altLang="zh-TW" b="1" dirty="0">
              <a:latin typeface="+mj-ea"/>
              <a:ea typeface="+mj-ea"/>
            </a:endParaRPr>
          </a:p>
          <a:p>
            <a:pPr>
              <a:buFont typeface="Wingdings" panose="05000000000000000000" pitchFamily="2" charset="2"/>
              <a:buChar char="u"/>
            </a:pPr>
            <a:r>
              <a:rPr lang="zh-TW" altLang="en-US" sz="2800" dirty="0">
                <a:latin typeface="+mn-ea"/>
              </a:rPr>
              <a:t>復觀美國、法國、德國、日本等民主先進國家，每次大選後各國所組成的新政府，無論是「一致性政府」或是「分立性政府」，由於其人民具有高度的政治素養，政治人物皆能遵守憲政的規範，尤其他們皆有良好的中央政府體制，而能發揮權力分立與制衡、權責相符的憲政體制功能，所以國政都能順利推動，並未造成嚴重內耗。</a:t>
            </a:r>
            <a:endParaRPr lang="en-US" altLang="zh-TW" sz="2800" dirty="0">
              <a:latin typeface="+mn-ea"/>
            </a:endParaRPr>
          </a:p>
          <a:p>
            <a:pPr>
              <a:buFont typeface="Wingdings" panose="05000000000000000000" pitchFamily="2" charset="2"/>
              <a:buChar char="u"/>
            </a:pPr>
            <a:r>
              <a:rPr lang="zh-TW" altLang="en-US" sz="2800" dirty="0">
                <a:latin typeface="+mn-ea"/>
              </a:rPr>
              <a:t>因此我們認為政府的組成，無論是「一致性政府」或是「分立性政府」，都要能遵守憲法規範，不至於有一黨獨大而濫權之問題，因為人員的眼睛是雪亮的，在民主政治的國度裡，人民才是最大的制衡力量。</a:t>
            </a:r>
            <a:endParaRPr lang="en-US" altLang="zh-TW" sz="2800" dirty="0">
              <a:latin typeface="+mn-ea"/>
            </a:endParaRPr>
          </a:p>
        </p:txBody>
      </p:sp>
      <p:sp>
        <p:nvSpPr>
          <p:cNvPr id="2" name="投影片編號版面配置區 1">
            <a:extLst>
              <a:ext uri="{FF2B5EF4-FFF2-40B4-BE49-F238E27FC236}">
                <a16:creationId xmlns:a16="http://schemas.microsoft.com/office/drawing/2014/main" id="{823ACD8D-3A44-F5C2-19E4-3A53FA3D7647}"/>
              </a:ext>
            </a:extLst>
          </p:cNvPr>
          <p:cNvSpPr>
            <a:spLocks noGrp="1"/>
          </p:cNvSpPr>
          <p:nvPr>
            <p:ph type="sldNum" sz="quarter" idx="12"/>
          </p:nvPr>
        </p:nvSpPr>
        <p:spPr/>
        <p:txBody>
          <a:bodyPr/>
          <a:lstStyle/>
          <a:p>
            <a:fld id="{DB37B800-3C50-46E9-963D-843F2A7F554F}" type="slidenum">
              <a:rPr lang="zh-TW" altLang="en-US" smtClean="0"/>
              <a:t>73</a:t>
            </a:fld>
            <a:endParaRPr lang="zh-TW" altLang="en-US"/>
          </a:p>
        </p:txBody>
      </p:sp>
    </p:spTree>
    <p:extLst>
      <p:ext uri="{BB962C8B-B14F-4D97-AF65-F5344CB8AC3E}">
        <p14:creationId xmlns:p14="http://schemas.microsoft.com/office/powerpoint/2010/main" val="341529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23528" y="332656"/>
            <a:ext cx="8686800" cy="838200"/>
          </a:xfrm>
        </p:spPr>
        <p:txBody>
          <a:bodyPr>
            <a:normAutofit fontScale="90000"/>
          </a:bodyPr>
          <a:lstStyle/>
          <a:p>
            <a:r>
              <a:rPr lang="zh-TW" altLang="en-US" sz="4000" dirty="0">
                <a:latin typeface="標楷體" panose="03000509000000000000" pitchFamily="65" charset="-120"/>
                <a:ea typeface="標楷體" panose="03000509000000000000" pitchFamily="65" charset="-120"/>
              </a:rPr>
              <a:t>伍、結論：當前我國政黨政治與選舉問題之檢視與展望</a:t>
            </a:r>
            <a:endParaRPr lang="zh-TW" altLang="en-US" dirty="0">
              <a:latin typeface="Times New Roman" panose="02020603050405020304" pitchFamily="18" charset="0"/>
              <a:cs typeface="Times New Roman" panose="02020603050405020304" pitchFamily="18" charset="0"/>
            </a:endParaRPr>
          </a:p>
        </p:txBody>
      </p:sp>
      <p:sp>
        <p:nvSpPr>
          <p:cNvPr id="5" name="內容版面配置區 4"/>
          <p:cNvSpPr>
            <a:spLocks noGrp="1"/>
          </p:cNvSpPr>
          <p:nvPr>
            <p:ph idx="1"/>
          </p:nvPr>
        </p:nvSpPr>
        <p:spPr>
          <a:xfrm>
            <a:off x="179512" y="1484784"/>
            <a:ext cx="8686800" cy="4968552"/>
          </a:xfrm>
        </p:spPr>
        <p:txBody>
          <a:bodyPr>
            <a:normAutofit fontScale="85000" lnSpcReduction="10000"/>
          </a:bodyPr>
          <a:lstStyle/>
          <a:p>
            <a:pPr marL="0" indent="0">
              <a:buNone/>
            </a:pPr>
            <a:r>
              <a:rPr lang="zh-TW" altLang="en-US" b="1" dirty="0">
                <a:latin typeface="+mj-ea"/>
                <a:ea typeface="+mj-ea"/>
              </a:rPr>
              <a:t>三、從憲法法理論</a:t>
            </a:r>
            <a:r>
              <a:rPr lang="en-US" altLang="zh-TW" b="1" dirty="0">
                <a:latin typeface="+mj-ea"/>
                <a:ea typeface="+mj-ea"/>
              </a:rPr>
              <a:t>『</a:t>
            </a:r>
            <a:r>
              <a:rPr lang="zh-TW" altLang="en-US" b="1" dirty="0">
                <a:latin typeface="+mj-ea"/>
                <a:ea typeface="+mj-ea"/>
              </a:rPr>
              <a:t>完全執政與完全負責</a:t>
            </a:r>
            <a:r>
              <a:rPr lang="en-US" altLang="zh-TW" b="1" dirty="0">
                <a:latin typeface="+mj-ea"/>
                <a:ea typeface="+mj-ea"/>
              </a:rPr>
              <a:t>』</a:t>
            </a:r>
            <a:r>
              <a:rPr lang="zh-TW" altLang="en-US" b="1" dirty="0">
                <a:latin typeface="+mj-ea"/>
                <a:ea typeface="+mj-ea"/>
              </a:rPr>
              <a:t>政黨政治之真諦與實踐</a:t>
            </a:r>
            <a:r>
              <a:rPr lang="en-US" altLang="zh-TW" b="1" dirty="0">
                <a:latin typeface="+mj-ea"/>
                <a:ea typeface="+mj-ea"/>
              </a:rPr>
              <a:t>----</a:t>
            </a:r>
            <a:r>
              <a:rPr lang="zh-TW" altLang="en-US" b="1" dirty="0">
                <a:latin typeface="+mj-ea"/>
                <a:ea typeface="+mj-ea"/>
              </a:rPr>
              <a:t>建構更為優質的政黨政治與選舉文化</a:t>
            </a:r>
            <a:endParaRPr lang="en-US" altLang="zh-TW" b="1" dirty="0">
              <a:latin typeface="+mj-ea"/>
              <a:ea typeface="+mj-ea"/>
            </a:endParaRPr>
          </a:p>
          <a:p>
            <a:pPr>
              <a:buFont typeface="Wingdings" panose="05000000000000000000" pitchFamily="2" charset="2"/>
              <a:buChar char="u"/>
            </a:pPr>
            <a:r>
              <a:rPr lang="zh-TW" altLang="en-US" sz="2800" dirty="0">
                <a:latin typeface="+mn-ea"/>
              </a:rPr>
              <a:t>筆者認為，既然民進黨在國會有三分之二以上的席次，又贏得總統寶座，行政與立法合一對人民負完全責任，乃是實施民主的常軌，因為在民主國家由多數黨執政乃是正常之事，不能與隱含有專制獨裁意涵的「一黨獨大」畫上等號。</a:t>
            </a:r>
            <a:endParaRPr lang="en-US" altLang="zh-TW" sz="2800" dirty="0">
              <a:latin typeface="+mn-ea"/>
            </a:endParaRPr>
          </a:p>
          <a:p>
            <a:pPr>
              <a:buFont typeface="Wingdings" panose="05000000000000000000" pitchFamily="2" charset="2"/>
              <a:buChar char="u"/>
            </a:pPr>
            <a:r>
              <a:rPr lang="zh-TW" altLang="en-US" sz="2800" dirty="0">
                <a:latin typeface="+mn-ea"/>
              </a:rPr>
              <a:t>惟筆者亦認為社會上既然有「一黨獨大」濫權的疑慮，執政的民進黨，當以更謙卑的心，誠心誠意地傾聽人民的聲音，在權力運作上更要嚴加自我約束，加強行政與立法部門之各黨團溝通工作，尤應尊重民意的主流趨勢與歸向，因為在一個民主政治體系中，人民才是政府真正的頭家，無論是執政黨或在野黨，都應該為台灣人民的自由民主人權之幸福生活開創更為美好的新境界。</a:t>
            </a:r>
            <a:endParaRPr lang="en-US" altLang="zh-TW" sz="2800" dirty="0">
              <a:latin typeface="+mn-ea"/>
            </a:endParaRPr>
          </a:p>
        </p:txBody>
      </p:sp>
      <p:sp>
        <p:nvSpPr>
          <p:cNvPr id="2" name="投影片編號版面配置區 1">
            <a:extLst>
              <a:ext uri="{FF2B5EF4-FFF2-40B4-BE49-F238E27FC236}">
                <a16:creationId xmlns:a16="http://schemas.microsoft.com/office/drawing/2014/main" id="{E8895469-659F-D27D-DBCE-8EB82DB923ED}"/>
              </a:ext>
            </a:extLst>
          </p:cNvPr>
          <p:cNvSpPr>
            <a:spLocks noGrp="1"/>
          </p:cNvSpPr>
          <p:nvPr>
            <p:ph type="sldNum" sz="quarter" idx="12"/>
          </p:nvPr>
        </p:nvSpPr>
        <p:spPr/>
        <p:txBody>
          <a:bodyPr/>
          <a:lstStyle/>
          <a:p>
            <a:fld id="{DB37B800-3C50-46E9-963D-843F2A7F554F}" type="slidenum">
              <a:rPr lang="zh-TW" altLang="en-US" smtClean="0"/>
              <a:t>74</a:t>
            </a:fld>
            <a:endParaRPr lang="zh-TW" altLang="en-US"/>
          </a:p>
        </p:txBody>
      </p:sp>
    </p:spTree>
    <p:extLst>
      <p:ext uri="{BB962C8B-B14F-4D97-AF65-F5344CB8AC3E}">
        <p14:creationId xmlns:p14="http://schemas.microsoft.com/office/powerpoint/2010/main" val="39905445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5A98A9-6B09-4276-B8B6-364B4404AEF9}"/>
              </a:ext>
            </a:extLst>
          </p:cNvPr>
          <p:cNvSpPr>
            <a:spLocks noGrp="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伍、結論：當前我國政黨政治與選舉問題之檢視與展望</a:t>
            </a:r>
            <a:endParaRPr lang="zh-TW" altLang="en-US" dirty="0"/>
          </a:p>
        </p:txBody>
      </p:sp>
      <p:sp>
        <p:nvSpPr>
          <p:cNvPr id="3" name="內容版面配置區 2">
            <a:extLst>
              <a:ext uri="{FF2B5EF4-FFF2-40B4-BE49-F238E27FC236}">
                <a16:creationId xmlns:a16="http://schemas.microsoft.com/office/drawing/2014/main" id="{7208BD8B-C1FE-43F8-BF35-F606CA2DF57A}"/>
              </a:ext>
            </a:extLst>
          </p:cNvPr>
          <p:cNvSpPr>
            <a:spLocks noGrp="1"/>
          </p:cNvSpPr>
          <p:nvPr>
            <p:ph idx="1"/>
          </p:nvPr>
        </p:nvSpPr>
        <p:spPr/>
        <p:txBody>
          <a:bodyPr>
            <a:noAutofit/>
          </a:bodyPr>
          <a:lstStyle/>
          <a:p>
            <a:r>
              <a:rPr lang="zh-TW" altLang="en-US" sz="2400" b="1" dirty="0"/>
              <a:t>四 </a:t>
            </a:r>
            <a:r>
              <a:rPr lang="zh-TW" altLang="en-US" sz="2400" b="1" dirty="0">
                <a:latin typeface="+mj-ea"/>
              </a:rPr>
              <a:t>、</a:t>
            </a:r>
            <a:r>
              <a:rPr lang="zh-TW" altLang="en-US" sz="2400" b="1" dirty="0"/>
              <a:t>選舉的勝負是一時的，唯有國家的永續發展與人民之和平安定繁榮的幸福生活才是永遠最重要的</a:t>
            </a:r>
          </a:p>
          <a:p>
            <a:pPr algn="just"/>
            <a:r>
              <a:rPr lang="en-US" altLang="zh-TW" sz="1800" dirty="0">
                <a:latin typeface="+mn-ea"/>
              </a:rPr>
              <a:t>2024</a:t>
            </a:r>
            <a:r>
              <a:rPr lang="zh-TW" altLang="en-US" sz="1800" dirty="0">
                <a:latin typeface="+mn-ea"/>
              </a:rPr>
              <a:t>年</a:t>
            </a:r>
            <a:r>
              <a:rPr lang="en-US" altLang="zh-TW" sz="1800" dirty="0">
                <a:latin typeface="+mn-ea"/>
              </a:rPr>
              <a:t>1</a:t>
            </a:r>
            <a:r>
              <a:rPr lang="zh-TW" altLang="en-US" sz="1800" dirty="0">
                <a:latin typeface="+mn-ea"/>
              </a:rPr>
              <a:t>月</a:t>
            </a:r>
            <a:r>
              <a:rPr lang="en-US" altLang="zh-TW" sz="1800" dirty="0">
                <a:latin typeface="+mn-ea"/>
              </a:rPr>
              <a:t>1 3</a:t>
            </a:r>
            <a:r>
              <a:rPr lang="zh-TW" altLang="en-US" sz="1800" dirty="0">
                <a:latin typeface="+mn-ea"/>
              </a:rPr>
              <a:t>日總統及立法委員大選已和平落幕，從這次選舉的過程或選後的結果，無論是各政黨所推出的候選人，或是選民所表現的和平理性之成熟民主風度，已獲得國內外人士高度肯定與讚許，臺灣人民在政治活動中所彰顯的實踐價值，已真正成為華人世界追求民主的標竿與典範，但願這一符合自由民主法治人權的核心價值，在臺灣這塊民主聖地繼續茁壯發展。</a:t>
            </a:r>
          </a:p>
          <a:p>
            <a:pPr algn="just"/>
            <a:endParaRPr lang="zh-TW" altLang="en-US" sz="600" dirty="0">
              <a:latin typeface="+mn-ea"/>
            </a:endParaRPr>
          </a:p>
          <a:p>
            <a:pPr algn="just"/>
            <a:r>
              <a:rPr lang="zh-TW" altLang="en-US" sz="1800" dirty="0">
                <a:latin typeface="+mn-ea"/>
              </a:rPr>
              <a:t>因此，在這次大選後，無論您屬於哪一個政黨，而在選舉時，無論您支持哪一位候選人，無論本身或所支持者當選與否，都應在激情選後恢復保持心靈的平静，一切回歸於正常，做一名守憲，守法，守分，具有高品質民主素養的現代化國民，否則就有違背我們追求自由民主之初衷本意了。</a:t>
            </a:r>
          </a:p>
          <a:p>
            <a:pPr algn="just"/>
            <a:endParaRPr lang="zh-TW" altLang="en-US" sz="600" dirty="0">
              <a:latin typeface="+mn-ea"/>
            </a:endParaRPr>
          </a:p>
          <a:p>
            <a:pPr algn="just"/>
            <a:r>
              <a:rPr lang="zh-TW" altLang="en-US" sz="1800" dirty="0">
                <a:latin typeface="+mn-ea"/>
              </a:rPr>
              <a:t>因為大凡世界上民主國家的政黨屬性，就正如美國哥倫比亞大學教授沙多利</a:t>
            </a:r>
            <a:r>
              <a:rPr lang="en-US" altLang="zh-TW" sz="1800" dirty="0">
                <a:latin typeface="+mn-ea"/>
              </a:rPr>
              <a:t>(</a:t>
            </a:r>
            <a:r>
              <a:rPr lang="en-US" altLang="zh-TW" sz="1800" dirty="0" err="1">
                <a:latin typeface="+mn-ea"/>
              </a:rPr>
              <a:t>GiovanniSartori</a:t>
            </a:r>
            <a:r>
              <a:rPr lang="en-US" altLang="zh-TW" sz="1800" dirty="0">
                <a:latin typeface="+mn-ea"/>
              </a:rPr>
              <a:t>)</a:t>
            </a:r>
            <a:r>
              <a:rPr lang="zh-TW" altLang="en-US" sz="1800" dirty="0">
                <a:latin typeface="+mn-ea"/>
              </a:rPr>
              <a:t>所指出的</a:t>
            </a:r>
            <a:r>
              <a:rPr lang="en-US" altLang="zh-TW" sz="1800" dirty="0">
                <a:latin typeface="+mn-ea"/>
              </a:rPr>
              <a:t>:[</a:t>
            </a:r>
            <a:r>
              <a:rPr lang="zh-TW" altLang="en-US" sz="1800" dirty="0">
                <a:latin typeface="+mn-ea"/>
              </a:rPr>
              <a:t>政黨的本質乃是為全民服務，不像派系只為了部分人士之利益著想。</a:t>
            </a:r>
            <a:r>
              <a:rPr lang="en-US" altLang="zh-TW" sz="1800" dirty="0">
                <a:latin typeface="+mn-ea"/>
              </a:rPr>
              <a:t>]</a:t>
            </a:r>
            <a:r>
              <a:rPr lang="zh-TW" altLang="en-US" sz="1800" dirty="0">
                <a:latin typeface="+mn-ea"/>
              </a:rPr>
              <a:t>亦就是說政黨之目的，乃是透過選舉的勝利取得執政，來爭取全民的福利，為謀求人民的安定繁榮幸福生活而努力奉獻。</a:t>
            </a:r>
          </a:p>
          <a:p>
            <a:endParaRPr lang="zh-TW" altLang="en-US" sz="1800" b="1" dirty="0"/>
          </a:p>
        </p:txBody>
      </p:sp>
      <p:sp>
        <p:nvSpPr>
          <p:cNvPr id="4" name="投影片編號版面配置區 3">
            <a:extLst>
              <a:ext uri="{FF2B5EF4-FFF2-40B4-BE49-F238E27FC236}">
                <a16:creationId xmlns:a16="http://schemas.microsoft.com/office/drawing/2014/main" id="{2DAE25E7-6C68-4F84-B3FA-91C1B3EE2154}"/>
              </a:ext>
            </a:extLst>
          </p:cNvPr>
          <p:cNvSpPr>
            <a:spLocks noGrp="1"/>
          </p:cNvSpPr>
          <p:nvPr>
            <p:ph type="sldNum" sz="quarter" idx="12"/>
          </p:nvPr>
        </p:nvSpPr>
        <p:spPr/>
        <p:txBody>
          <a:bodyPr/>
          <a:lstStyle/>
          <a:p>
            <a:fld id="{DB37B800-3C50-46E9-963D-843F2A7F554F}" type="slidenum">
              <a:rPr lang="zh-TW" altLang="en-US" smtClean="0"/>
              <a:t>75</a:t>
            </a:fld>
            <a:endParaRPr lang="zh-TW" altLang="en-US"/>
          </a:p>
        </p:txBody>
      </p:sp>
    </p:spTree>
    <p:extLst>
      <p:ext uri="{BB962C8B-B14F-4D97-AF65-F5344CB8AC3E}">
        <p14:creationId xmlns:p14="http://schemas.microsoft.com/office/powerpoint/2010/main" val="23315760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2869042-7E21-4CC5-93DA-C2840F12C49E}"/>
              </a:ext>
            </a:extLst>
          </p:cNvPr>
          <p:cNvSpPr>
            <a:spLocks noGrp="1"/>
          </p:cNvSpPr>
          <p:nvPr>
            <p:ph type="title"/>
          </p:nvPr>
        </p:nvSpPr>
        <p:spPr>
          <a:xfrm>
            <a:off x="304800" y="457200"/>
            <a:ext cx="8686800" cy="701289"/>
          </a:xfrm>
        </p:spPr>
        <p:txBody>
          <a:bodyPr>
            <a:normAutofit fontScale="90000"/>
          </a:bodyPr>
          <a:lstStyle/>
          <a:p>
            <a:r>
              <a:rPr lang="zh-TW" altLang="en-US" dirty="0">
                <a:latin typeface="標楷體" panose="03000509000000000000" pitchFamily="65" charset="-120"/>
                <a:ea typeface="標楷體" panose="03000509000000000000" pitchFamily="65" charset="-120"/>
              </a:rPr>
              <a:t>伍、結論：當前我國政黨政治與選舉問題之檢視與展望</a:t>
            </a:r>
            <a:endParaRPr lang="zh-TW" altLang="en-US" dirty="0"/>
          </a:p>
        </p:txBody>
      </p:sp>
      <p:sp>
        <p:nvSpPr>
          <p:cNvPr id="3" name="內容版面配置區 2">
            <a:extLst>
              <a:ext uri="{FF2B5EF4-FFF2-40B4-BE49-F238E27FC236}">
                <a16:creationId xmlns:a16="http://schemas.microsoft.com/office/drawing/2014/main" id="{D0692EDD-A7DD-4990-8CB1-FD18481E978D}"/>
              </a:ext>
            </a:extLst>
          </p:cNvPr>
          <p:cNvSpPr>
            <a:spLocks noGrp="1"/>
          </p:cNvSpPr>
          <p:nvPr>
            <p:ph idx="1"/>
          </p:nvPr>
        </p:nvSpPr>
        <p:spPr>
          <a:xfrm>
            <a:off x="15212" y="1412776"/>
            <a:ext cx="8686800" cy="4734882"/>
          </a:xfrm>
        </p:spPr>
        <p:txBody>
          <a:bodyPr>
            <a:noAutofit/>
          </a:bodyPr>
          <a:lstStyle/>
          <a:p>
            <a:pPr algn="just"/>
            <a:r>
              <a:rPr lang="zh-TW" altLang="en-US" sz="1800" dirty="0">
                <a:latin typeface="+mn-ea"/>
              </a:rPr>
              <a:t>在選舉活動之中各政黨可盡量的提出其福國利民之政綱政策政見，但到了勝選之後，乃是兌現其為選民許下之承諾的開始，而當選人在執行其政策時，亦須超越黨派去為全民服務，因為國家的利益是應永遠超越黨派的利益，因此，大凡世界上之民主國家政黨的競爭，無論選舉之競逐或平時政務的推動，皆須以國家的利益與民眾的福祉為前提，不當以黨派嫌隙互相傾軋。而各政黨之間亦應秉持彼此競爭又合作的關係，否則各黨固執己見，藉執政之名而行排除異己之實，彼此纏鬥不休，則國無寧日，內耗不已，此誠非臺灣人民之福矣！</a:t>
            </a:r>
          </a:p>
          <a:p>
            <a:pPr algn="just"/>
            <a:endParaRPr lang="zh-TW" altLang="en-US" sz="600" dirty="0">
              <a:latin typeface="+mn-ea"/>
            </a:endParaRPr>
          </a:p>
          <a:p>
            <a:pPr algn="just"/>
            <a:r>
              <a:rPr lang="zh-TW" altLang="en-US" sz="1800" dirty="0">
                <a:latin typeface="+mn-ea"/>
              </a:rPr>
              <a:t>因為執政黨與在野黨實乃民主政治體系之一體兩面，彼此雖然在政治理念與政綱政見有所不同，但對民主政治之功能貢獻乃是殊途同歸的。記得在第一次世界大戰後，美國總統威爾遜出席巴黎和會後回國，當年由於其所屬的民主黨與共和黨在國會中惡鬥的結果，造成幾項和約條款無法順利在國會通過，導致美國國家和威爾遜總統國際信譽嚴重之損傷，基於這一政黨惡鬥而造成國家與人民損失之教訓顯例，因而在二次大戰後，促成所謂</a:t>
            </a:r>
            <a:r>
              <a:rPr lang="en-US" altLang="zh-TW" sz="1800" dirty="0">
                <a:latin typeface="+mn-ea"/>
              </a:rPr>
              <a:t>(</a:t>
            </a:r>
            <a:r>
              <a:rPr lang="zh-TW" altLang="en-US" sz="1800" dirty="0">
                <a:latin typeface="+mn-ea"/>
              </a:rPr>
              <a:t>杜鲁門一范登堡傳统</a:t>
            </a:r>
            <a:r>
              <a:rPr lang="en-US" altLang="zh-TW" sz="1800" dirty="0">
                <a:latin typeface="+mn-ea"/>
              </a:rPr>
              <a:t>)</a:t>
            </a:r>
            <a:r>
              <a:rPr lang="zh-TW" altLang="en-US" sz="1800" dirty="0">
                <a:latin typeface="+mn-ea"/>
              </a:rPr>
              <a:t>，亦就是民主黨的杜魯門總統與共和黨的國會領袖，在參與聯合國等重大外交議題的充分合作，不但為美國且為世界和平做出了最佳貢獻。在英國這一老牌的民主先進國家，其各政黨無論是在平時或是從事選舉或發生與外來敵人入侵之戰爭之際，亦皆能秉持一切以國家利益超越黨派利益之原則進行，如在第二次世界大戰時英國各朝野政黨立即政黨休戰</a:t>
            </a:r>
            <a:r>
              <a:rPr lang="en-US" altLang="zh-TW" sz="1800" dirty="0">
                <a:latin typeface="+mn-ea"/>
              </a:rPr>
              <a:t>(</a:t>
            </a:r>
            <a:r>
              <a:rPr lang="en-US" altLang="zh-TW" sz="1800" dirty="0" err="1">
                <a:latin typeface="+mn-ea"/>
              </a:rPr>
              <a:t>partytruce</a:t>
            </a:r>
            <a:r>
              <a:rPr lang="en-US" altLang="zh-TW" sz="1800" dirty="0">
                <a:latin typeface="+mn-ea"/>
              </a:rPr>
              <a:t>)</a:t>
            </a:r>
            <a:r>
              <a:rPr lang="zh-TW" altLang="en-US" sz="1800" dirty="0">
                <a:latin typeface="+mn-ea"/>
              </a:rPr>
              <a:t>，而且在即將结束戰爭之際舉行大選，起初各界皆預料</a:t>
            </a:r>
          </a:p>
        </p:txBody>
      </p:sp>
      <p:sp>
        <p:nvSpPr>
          <p:cNvPr id="4" name="投影片編號版面配置區 3">
            <a:extLst>
              <a:ext uri="{FF2B5EF4-FFF2-40B4-BE49-F238E27FC236}">
                <a16:creationId xmlns:a16="http://schemas.microsoft.com/office/drawing/2014/main" id="{AB84333B-ADE5-4B04-AF9F-BB257DA52A44}"/>
              </a:ext>
            </a:extLst>
          </p:cNvPr>
          <p:cNvSpPr>
            <a:spLocks noGrp="1"/>
          </p:cNvSpPr>
          <p:nvPr>
            <p:ph type="sldNum" sz="quarter" idx="12"/>
          </p:nvPr>
        </p:nvSpPr>
        <p:spPr/>
        <p:txBody>
          <a:bodyPr/>
          <a:lstStyle/>
          <a:p>
            <a:fld id="{DB37B800-3C50-46E9-963D-843F2A7F554F}" type="slidenum">
              <a:rPr lang="zh-TW" altLang="en-US" smtClean="0"/>
              <a:t>76</a:t>
            </a:fld>
            <a:endParaRPr lang="zh-TW" altLang="en-US"/>
          </a:p>
        </p:txBody>
      </p:sp>
    </p:spTree>
    <p:extLst>
      <p:ext uri="{BB962C8B-B14F-4D97-AF65-F5344CB8AC3E}">
        <p14:creationId xmlns:p14="http://schemas.microsoft.com/office/powerpoint/2010/main" val="3538749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B7BEA6-2201-40C6-9A2A-C4929F2DBEBF}"/>
              </a:ext>
            </a:extLst>
          </p:cNvPr>
          <p:cNvSpPr>
            <a:spLocks noGrp="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伍、結論：當前我國政黨政治與選舉問題之檢視與展望</a:t>
            </a:r>
            <a:endParaRPr lang="zh-TW" altLang="en-US" dirty="0"/>
          </a:p>
        </p:txBody>
      </p:sp>
      <p:sp>
        <p:nvSpPr>
          <p:cNvPr id="3" name="內容版面配置區 2">
            <a:extLst>
              <a:ext uri="{FF2B5EF4-FFF2-40B4-BE49-F238E27FC236}">
                <a16:creationId xmlns:a16="http://schemas.microsoft.com/office/drawing/2014/main" id="{688A2A4B-8ADC-453E-BC74-CF2B8C61C7C9}"/>
              </a:ext>
            </a:extLst>
          </p:cNvPr>
          <p:cNvSpPr>
            <a:spLocks noGrp="1"/>
          </p:cNvSpPr>
          <p:nvPr>
            <p:ph idx="1"/>
          </p:nvPr>
        </p:nvSpPr>
        <p:spPr>
          <a:xfrm>
            <a:off x="228600" y="1412776"/>
            <a:ext cx="8686800" cy="4886003"/>
          </a:xfrm>
        </p:spPr>
        <p:txBody>
          <a:bodyPr>
            <a:normAutofit fontScale="25000" lnSpcReduction="20000"/>
          </a:bodyPr>
          <a:lstStyle/>
          <a:p>
            <a:endParaRPr lang="zh-TW" altLang="en-US" dirty="0"/>
          </a:p>
          <a:p>
            <a:pPr algn="just"/>
            <a:r>
              <a:rPr lang="zh-TW" altLang="en-US" sz="7200" dirty="0">
                <a:latin typeface="+mn-ea"/>
              </a:rPr>
              <a:t>邱吉爾所領導的保守黨政府，因其擁有領導國人戰勝德國納粹侵略之豐功偉績，一定會赢得大選，但沒想到竟敗給主張戰後必須大力推行和平建設與加強社會福利工作的艾特禮所領導的工黨。但選後邱吉爾等保守黨人士亦坦然接受這一民意決定的事實，扮演其最為稱職的忠誠反對黨之角色，經過幾年後的不斷努力經營结果，保守黨亦終獲得人民的信賴與支持，重獲執政機會。在世界上像英國這樣的其他民主先進國家，其政黨政治與選舉之運作又何嘗不是如此呢？我國歷經多次的憲政改革，公民直選總統及立委與縣市長議員村里長等各項公職人員的選舉，政黨輪替已成為無可避免之常軌，既然是選舉就如運動比賽一樣，勝負乃是平常之事，因為民主政治就是民意政治，法治政治，政黨政治，又是負責任的政治，既然民主國家的選舉就如運動比賽，各政黨及其所提名的候選人皆有如出席比賽的選手，而比賽結果的裁判乃是手中握有神聖選票的選民們，因為民主國家的真正主人頭家乃是人民，而頭家們要選誰當總统、立委或是其他的公職人員乃是選民的權利和神聖天職。</a:t>
            </a:r>
            <a:r>
              <a:rPr lang="en-US" altLang="zh-TW" sz="7200" dirty="0">
                <a:latin typeface="+mn-ea"/>
              </a:rPr>
              <a:t>2024</a:t>
            </a:r>
            <a:r>
              <a:rPr lang="zh-TW" altLang="en-US" sz="7200" dirty="0">
                <a:latin typeface="+mn-ea"/>
              </a:rPr>
              <a:t>年</a:t>
            </a:r>
            <a:r>
              <a:rPr lang="en-US" altLang="zh-TW" sz="7200" dirty="0">
                <a:latin typeface="+mn-ea"/>
              </a:rPr>
              <a:t>I</a:t>
            </a:r>
            <a:r>
              <a:rPr lang="zh-TW" altLang="en-US" sz="7200" dirty="0">
                <a:latin typeface="+mn-ea"/>
              </a:rPr>
              <a:t>月</a:t>
            </a:r>
            <a:r>
              <a:rPr lang="en-US" altLang="zh-TW" sz="7200" dirty="0">
                <a:latin typeface="+mn-ea"/>
              </a:rPr>
              <a:t>13</a:t>
            </a:r>
            <a:r>
              <a:rPr lang="zh-TW" altLang="en-US" sz="7200" dirty="0">
                <a:latin typeface="+mn-ea"/>
              </a:rPr>
              <a:t>日的大選結果，民進黨所提名的賴蕭配這一组候選人贏得了總統的寶座，但在國會立法委員的選舉结果是三黨不過半，即國民黨獲得</a:t>
            </a:r>
            <a:r>
              <a:rPr lang="en-US" altLang="zh-TW" sz="7200" dirty="0">
                <a:latin typeface="+mn-ea"/>
              </a:rPr>
              <a:t>52</a:t>
            </a:r>
            <a:r>
              <a:rPr lang="zh-TW" altLang="en-US" sz="7200" dirty="0">
                <a:latin typeface="+mn-ea"/>
              </a:rPr>
              <a:t>席，民進黨獲得</a:t>
            </a:r>
            <a:r>
              <a:rPr lang="en-US" altLang="zh-TW" sz="7200" dirty="0">
                <a:latin typeface="+mn-ea"/>
              </a:rPr>
              <a:t>51</a:t>
            </a:r>
            <a:r>
              <a:rPr lang="zh-TW" altLang="en-US" sz="7200" dirty="0">
                <a:latin typeface="+mn-ea"/>
              </a:rPr>
              <a:t>席，民衆黨獲得</a:t>
            </a:r>
            <a:r>
              <a:rPr lang="en-US" altLang="zh-TW" sz="7200" dirty="0">
                <a:latin typeface="+mn-ea"/>
              </a:rPr>
              <a:t>8</a:t>
            </a:r>
            <a:r>
              <a:rPr lang="zh-TW" altLang="en-US" sz="7200" dirty="0">
                <a:latin typeface="+mn-ea"/>
              </a:rPr>
              <a:t>席，無黨籍獲得</a:t>
            </a:r>
            <a:r>
              <a:rPr lang="en-US" altLang="zh-TW" sz="7200" dirty="0">
                <a:latin typeface="+mn-ea"/>
              </a:rPr>
              <a:t>2</a:t>
            </a:r>
            <a:r>
              <a:rPr lang="zh-TW" altLang="en-US" sz="7200" dirty="0">
                <a:latin typeface="+mn-ea"/>
              </a:rPr>
              <a:t>席，綜觀本次</a:t>
            </a:r>
            <a:r>
              <a:rPr lang="en-US" altLang="zh-TW" sz="7200" dirty="0">
                <a:latin typeface="+mn-ea"/>
              </a:rPr>
              <a:t>2024</a:t>
            </a:r>
            <a:r>
              <a:rPr lang="zh-TW" altLang="en-US" sz="7200" dirty="0">
                <a:latin typeface="+mn-ea"/>
              </a:rPr>
              <a:t>總统與立委選舉的結果，各主要政黨皆各有得失所在，但大體上各政黨的總統與立法委員的参選人無論是在選舉活動中或是在大選结果揭曉後，皆能有很好的民主風範表現，殊值敬佩，這一優質民主素養更是印證我們已漸步入民主法治成熟的國家，真正邁進了一個新里程碑，而選舉正有如運動比賽一樣，勝負乃是一時的，而國政的永續發展與人民和平安定繁榮的幸福生活乃是永遠最重要的，而今後國政的順利推動與人民和平安定繁榮的幸福生活之維護與保障，仍有待朝野全民能共體自由民主法治人權乃是普世價值潮流趨勢之真諦，並共同努力開創一個更為美好之新境界。</a:t>
            </a:r>
          </a:p>
        </p:txBody>
      </p:sp>
      <p:sp>
        <p:nvSpPr>
          <p:cNvPr id="4" name="投影片編號版面配置區 3">
            <a:extLst>
              <a:ext uri="{FF2B5EF4-FFF2-40B4-BE49-F238E27FC236}">
                <a16:creationId xmlns:a16="http://schemas.microsoft.com/office/drawing/2014/main" id="{19E72870-544D-4F7F-9670-178CC80F1CF4}"/>
              </a:ext>
            </a:extLst>
          </p:cNvPr>
          <p:cNvSpPr>
            <a:spLocks noGrp="1"/>
          </p:cNvSpPr>
          <p:nvPr>
            <p:ph type="sldNum" sz="quarter" idx="12"/>
          </p:nvPr>
        </p:nvSpPr>
        <p:spPr/>
        <p:txBody>
          <a:bodyPr/>
          <a:lstStyle/>
          <a:p>
            <a:fld id="{DB37B800-3C50-46E9-963D-843F2A7F554F}" type="slidenum">
              <a:rPr lang="zh-TW" altLang="en-US" smtClean="0"/>
              <a:t>77</a:t>
            </a:fld>
            <a:endParaRPr lang="zh-TW" altLang="en-US"/>
          </a:p>
        </p:txBody>
      </p:sp>
    </p:spTree>
    <p:extLst>
      <p:ext uri="{BB962C8B-B14F-4D97-AF65-F5344CB8AC3E}">
        <p14:creationId xmlns:p14="http://schemas.microsoft.com/office/powerpoint/2010/main" val="3038616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CFBE-2FCD-64F0-C346-B35F007083D8}"/>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A0D5A97-7EB1-556A-48B5-F898FC6B4C4F}"/>
              </a:ext>
            </a:extLst>
          </p:cNvPr>
          <p:cNvSpPr>
            <a:spLocks noGrp="1"/>
          </p:cNvSpPr>
          <p:nvPr>
            <p:ph type="title"/>
          </p:nvPr>
        </p:nvSpPr>
        <p:spPr>
          <a:xfrm>
            <a:off x="285750" y="381000"/>
            <a:ext cx="8572500" cy="1325563"/>
          </a:xfrm>
        </p:spPr>
        <p:txBody>
          <a:bodyPr anchor="ctr">
            <a:normAutofit/>
          </a:bodyPr>
          <a:lstStyle/>
          <a:p>
            <a:pPr>
              <a:buSzPct val="100000"/>
              <a:buBlip>
                <a:blip r:embed="rId2">
                  <a:extLst>
                    <a:ext uri="{96DAC541-7B7A-43D3-8B79-37D633B846F1}">
                      <asvg:svgBlip xmlns:asvg="http://schemas.microsoft.com/office/drawing/2016/SVG/main" r:embed="rId3"/>
                    </a:ext>
                  </a:extLst>
                </a:blip>
              </a:buBlip>
            </a:pPr>
            <a:r>
              <a:rPr lang="zh-TW" altLang="en-US" b="1" i="0" u="none" strike="noStrike" baseline="0"/>
              <a:t>管理哲學與管理策略</a:t>
            </a:r>
            <a:endParaRPr lang="zh-TW" altLang="en-US"/>
          </a:p>
        </p:txBody>
      </p:sp>
      <p:sp>
        <p:nvSpPr>
          <p:cNvPr id="10" name="Slide Number Placeholder 3">
            <a:extLst>
              <a:ext uri="{FF2B5EF4-FFF2-40B4-BE49-F238E27FC236}">
                <a16:creationId xmlns:a16="http://schemas.microsoft.com/office/drawing/2014/main" id="{71232156-DE73-0ACE-4BB1-B22D10AFFAAB}"/>
              </a:ext>
            </a:extLst>
          </p:cNvPr>
          <p:cNvSpPr>
            <a:spLocks noGrp="1"/>
          </p:cNvSpPr>
          <p:nvPr>
            <p:ph type="sldNum" sz="quarter" idx="11"/>
          </p:nvPr>
        </p:nvSpPr>
        <p:spPr>
          <a:xfrm>
            <a:off x="6906006" y="6356351"/>
            <a:ext cx="2057400" cy="365125"/>
          </a:xfrm>
        </p:spPr>
        <p:txBody>
          <a:bodyPr anchor="ctr">
            <a:normAutofit/>
          </a:bodyPr>
          <a:lstStyle/>
          <a:p>
            <a:pPr rtl="0">
              <a:spcAft>
                <a:spcPts val="600"/>
              </a:spcAft>
            </a:pPr>
            <a:fld id="{294A09A9-5501-47C1-A89A-A340965A2BE2}" type="slidenum">
              <a:rPr lang="en-US" altLang="zh-TW" smtClean="0"/>
              <a:pPr rtl="0">
                <a:spcAft>
                  <a:spcPts val="600"/>
                </a:spcAft>
              </a:pPr>
              <a:t>78</a:t>
            </a:fld>
            <a:endParaRPr lang="zh-TW"/>
          </a:p>
        </p:txBody>
      </p:sp>
      <p:graphicFrame>
        <p:nvGraphicFramePr>
          <p:cNvPr id="27" name="內容版面配置區 2">
            <a:extLst>
              <a:ext uri="{FF2B5EF4-FFF2-40B4-BE49-F238E27FC236}">
                <a16:creationId xmlns:a16="http://schemas.microsoft.com/office/drawing/2014/main" id="{C74A984A-88A9-7F82-0829-A7A0880F856A}"/>
              </a:ext>
            </a:extLst>
          </p:cNvPr>
          <p:cNvGraphicFramePr>
            <a:graphicFrameLocks noGrp="1"/>
          </p:cNvGraphicFramePr>
          <p:nvPr>
            <p:ph sz="quarter" idx="12"/>
            <p:extLst>
              <p:ext uri="{D42A27DB-BD31-4B8C-83A1-F6EECF244321}">
                <p14:modId xmlns:p14="http://schemas.microsoft.com/office/powerpoint/2010/main" val="1071602477"/>
              </p:ext>
            </p:extLst>
          </p:nvPr>
        </p:nvGraphicFramePr>
        <p:xfrm>
          <a:off x="285750" y="2420888"/>
          <a:ext cx="8572500" cy="36724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橢圓 3" descr="識別證 外框">
            <a:extLst>
              <a:ext uri="{FF2B5EF4-FFF2-40B4-BE49-F238E27FC236}">
                <a16:creationId xmlns:a16="http://schemas.microsoft.com/office/drawing/2014/main" id="{CB2AF4A7-7805-C461-5D7D-52CA21D1175D}"/>
              </a:ext>
            </a:extLst>
          </p:cNvPr>
          <p:cNvSpPr/>
          <p:nvPr/>
        </p:nvSpPr>
        <p:spPr>
          <a:xfrm>
            <a:off x="7452320" y="825434"/>
            <a:ext cx="1238291" cy="1238291"/>
          </a:xfrm>
          <a:prstGeom prst="ellipse">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zh-TW" altLang="en-US"/>
          </a:p>
        </p:txBody>
      </p:sp>
    </p:spTree>
    <p:extLst>
      <p:ext uri="{BB962C8B-B14F-4D97-AF65-F5344CB8AC3E}">
        <p14:creationId xmlns:p14="http://schemas.microsoft.com/office/powerpoint/2010/main" val="9717985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1">
            <a:extLst>
              <a:ext uri="{FF2B5EF4-FFF2-40B4-BE49-F238E27FC236}">
                <a16:creationId xmlns:a16="http://schemas.microsoft.com/office/drawing/2014/main" id="{47DB32B4-B8F9-3631-EAAA-130EE4CCC010}"/>
              </a:ext>
            </a:extLst>
          </p:cNvPr>
          <p:cNvSpPr>
            <a:spLocks noGrp="1"/>
          </p:cNvSpPr>
          <p:nvPr>
            <p:ph type="title"/>
          </p:nvPr>
        </p:nvSpPr>
        <p:spPr>
          <a:xfrm>
            <a:off x="285750" y="2420888"/>
            <a:ext cx="8572500" cy="4300588"/>
          </a:xfrm>
          <a:solidFill>
            <a:schemeClr val="tx2"/>
          </a:solidFill>
        </p:spPr>
        <p:txBody>
          <a:bodyPr anchor="ctr">
            <a:noAutofit/>
          </a:bodyPr>
          <a:lstStyle/>
          <a:p>
            <a:pPr algn="l"/>
            <a:r>
              <a:rPr kumimoji="0" lang="en-US" altLang="zh-TW" sz="2400" b="0" i="0" u="none" strike="noStrike" kern="1200" cap="none" spc="0" normalizeH="0" baseline="0" noProof="0" dirty="0">
                <a:ln>
                  <a:noFill/>
                </a:ln>
                <a:effectLst/>
                <a:uLnTx/>
                <a:uFillTx/>
              </a:rPr>
              <a:t>(1)	</a:t>
            </a:r>
            <a:r>
              <a:rPr kumimoji="0" lang="zh-TW" altLang="en-US" sz="2400" b="0" i="0" u="none" strike="noStrike" kern="1200" cap="none" spc="0" normalizeH="0" baseline="0" noProof="0" dirty="0">
                <a:ln>
                  <a:noFill/>
                </a:ln>
                <a:effectLst/>
                <a:uLnTx/>
                <a:uFillTx/>
              </a:rPr>
              <a:t>王永慶董事長－台塑企業集團的創辦人。</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(2)	</a:t>
            </a:r>
            <a:r>
              <a:rPr kumimoji="0" lang="zh-TW" altLang="en-US" sz="2400" b="0" i="0" u="none" strike="noStrike" kern="1200" cap="none" spc="0" normalizeH="0" baseline="0" noProof="0" dirty="0">
                <a:ln>
                  <a:noFill/>
                </a:ln>
                <a:effectLst/>
                <a:uLnTx/>
                <a:uFillTx/>
              </a:rPr>
              <a:t>辜振甫董事長－台泥企業集團的創辦人。</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(3)	</a:t>
            </a:r>
            <a:r>
              <a:rPr kumimoji="0" lang="zh-TW" altLang="en-US" sz="2400" b="0" i="0" u="none" strike="noStrike" kern="1200" cap="none" spc="0" normalizeH="0" baseline="0" noProof="0" dirty="0">
                <a:ln>
                  <a:noFill/>
                </a:ln>
                <a:effectLst/>
                <a:uLnTx/>
                <a:uFillTx/>
              </a:rPr>
              <a:t>趙耀東－中鋼公司創辦人。</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(4)	</a:t>
            </a:r>
            <a:r>
              <a:rPr kumimoji="0" lang="zh-TW" altLang="en-US" sz="2400" b="0" i="0" u="none" strike="noStrike" kern="1200" cap="none" spc="0" normalizeH="0" baseline="0" noProof="0" dirty="0">
                <a:ln>
                  <a:noFill/>
                </a:ln>
                <a:effectLst/>
                <a:uLnTx/>
                <a:uFillTx/>
              </a:rPr>
              <a:t>吳修齊－台南紡織企業集團董事長。</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(5)	</a:t>
            </a:r>
            <a:r>
              <a:rPr kumimoji="0" lang="zh-TW" altLang="en-US" sz="2400" b="0" i="0" u="none" strike="noStrike" kern="1200" cap="none" spc="0" normalizeH="0" baseline="0" noProof="0" dirty="0">
                <a:ln>
                  <a:noFill/>
                </a:ln>
                <a:effectLst/>
                <a:uLnTx/>
                <a:uFillTx/>
              </a:rPr>
              <a:t>吳尊賢－環球水泥企業集團董事長。</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(6)	</a:t>
            </a:r>
            <a:r>
              <a:rPr kumimoji="0" lang="zh-TW" altLang="en-US" sz="2400" b="0" i="0" u="none" strike="noStrike" kern="1200" cap="none" spc="0" normalizeH="0" baseline="0" noProof="0" dirty="0">
                <a:ln>
                  <a:noFill/>
                </a:ln>
                <a:effectLst/>
                <a:uLnTx/>
                <a:uFillTx/>
              </a:rPr>
              <a:t>高清愿－統一企業集團總裁。</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(7)	</a:t>
            </a:r>
            <a:r>
              <a:rPr kumimoji="0" lang="zh-TW" altLang="en-US" sz="2400" b="0" i="0" u="none" strike="noStrike" kern="1200" cap="none" spc="0" normalizeH="0" baseline="0" noProof="0" dirty="0">
                <a:ln>
                  <a:noFill/>
                </a:ln>
                <a:effectLst/>
                <a:uLnTx/>
                <a:uFillTx/>
              </a:rPr>
              <a:t>王  安－王安電腦公司創辦人。</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(8)	</a:t>
            </a:r>
            <a:r>
              <a:rPr kumimoji="0" lang="zh-TW" altLang="en-US" sz="2400" b="0" i="0" u="none" strike="noStrike" kern="1200" cap="none" spc="0" normalizeH="0" baseline="0" noProof="0" dirty="0">
                <a:ln>
                  <a:noFill/>
                </a:ln>
                <a:effectLst/>
                <a:uLnTx/>
                <a:uFillTx/>
              </a:rPr>
              <a:t>張忠謀－台灣積體電路製造創辦人。</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(9)	</a:t>
            </a:r>
            <a:r>
              <a:rPr kumimoji="0" lang="zh-TW" altLang="en-US" sz="2400" b="0" i="0" u="none" strike="noStrike" kern="1200" cap="none" spc="0" normalizeH="0" baseline="0" noProof="0" dirty="0">
                <a:ln>
                  <a:noFill/>
                </a:ln>
                <a:effectLst/>
                <a:uLnTx/>
                <a:uFillTx/>
              </a:rPr>
              <a:t>施振榮－宏碁電腦企業集團董事長。</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(10)	</a:t>
            </a:r>
            <a:r>
              <a:rPr kumimoji="0" lang="zh-TW" altLang="en-US" sz="2400" b="0" i="0" u="none" strike="noStrike" kern="1200" cap="none" spc="0" normalizeH="0" baseline="0" noProof="0" dirty="0">
                <a:ln>
                  <a:noFill/>
                </a:ln>
                <a:effectLst/>
                <a:uLnTx/>
                <a:uFillTx/>
              </a:rPr>
              <a:t>張平沼－燿華企業集團總裁。</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(11)	</a:t>
            </a:r>
            <a:r>
              <a:rPr kumimoji="0" lang="zh-TW" altLang="en-US" sz="2400" b="0" i="0" u="none" strike="noStrike" kern="1200" cap="none" spc="0" normalizeH="0" baseline="0" noProof="0" dirty="0">
                <a:ln>
                  <a:noFill/>
                </a:ln>
                <a:effectLst/>
                <a:uLnTx/>
                <a:uFillTx/>
              </a:rPr>
              <a:t>王雪紅－締造兩家</a:t>
            </a:r>
            <a:r>
              <a:rPr kumimoji="0" lang="en-US" altLang="zh-TW" sz="2400" b="0" i="0" u="none" strike="noStrike" kern="1200" cap="none" spc="0" normalizeH="0" baseline="0" noProof="0" dirty="0">
                <a:ln>
                  <a:noFill/>
                </a:ln>
                <a:effectLst/>
                <a:uLnTx/>
                <a:uFillTx/>
              </a:rPr>
              <a:t>(</a:t>
            </a:r>
            <a:r>
              <a:rPr kumimoji="0" lang="zh-TW" altLang="en-US" sz="2400" b="0" i="0" u="none" strike="noStrike" kern="1200" cap="none" spc="0" normalizeH="0" baseline="0" noProof="0" dirty="0">
                <a:ln>
                  <a:noFill/>
                </a:ln>
                <a:effectLst/>
                <a:uLnTx/>
                <a:uFillTx/>
              </a:rPr>
              <a:t>股王</a:t>
            </a:r>
            <a:r>
              <a:rPr kumimoji="0" lang="en-US" altLang="zh-TW" sz="2400" b="0" i="0" u="none" strike="noStrike" kern="1200" cap="none" spc="0" normalizeH="0" baseline="0" noProof="0" dirty="0">
                <a:ln>
                  <a:noFill/>
                </a:ln>
                <a:effectLst/>
                <a:uLnTx/>
                <a:uFillTx/>
              </a:rPr>
              <a:t>)</a:t>
            </a:r>
            <a:r>
              <a:rPr kumimoji="0" lang="zh-TW" altLang="en-US" sz="2400" b="0" i="0" u="none" strike="noStrike" kern="1200" cap="none" spc="0" normalizeH="0" baseline="0" noProof="0" dirty="0">
                <a:ln>
                  <a:noFill/>
                </a:ln>
                <a:effectLst/>
                <a:uLnTx/>
                <a:uFillTx/>
              </a:rPr>
              <a:t>威盛與宏達電的成功女企業家。</a:t>
            </a:r>
            <a:br>
              <a:rPr kumimoji="0" lang="zh-TW" altLang="en-US" sz="2400" b="0" i="0" u="none" strike="noStrike" kern="1200" cap="none" spc="0" normalizeH="0" baseline="0" noProof="0" dirty="0">
                <a:ln>
                  <a:noFill/>
                </a:ln>
                <a:effectLst/>
                <a:uLnTx/>
                <a:uFillTx/>
              </a:rPr>
            </a:br>
            <a:r>
              <a:rPr kumimoji="0" lang="en-US" altLang="zh-TW" sz="2400" b="0" i="0" u="none" strike="noStrike" kern="1200" cap="none" spc="0" normalizeH="0" baseline="0" noProof="0" dirty="0">
                <a:ln>
                  <a:noFill/>
                </a:ln>
                <a:effectLst/>
                <a:uLnTx/>
                <a:uFillTx/>
              </a:rPr>
              <a:t>(12)	</a:t>
            </a:r>
            <a:r>
              <a:rPr kumimoji="0" lang="zh-TW" altLang="en-US" sz="2400" b="0" i="0" u="none" strike="noStrike" kern="1200" cap="none" spc="0" normalizeH="0" baseline="0" noProof="0" dirty="0">
                <a:ln>
                  <a:noFill/>
                </a:ln>
                <a:effectLst/>
                <a:uLnTx/>
                <a:uFillTx/>
              </a:rPr>
              <a:t>蔡明介－聯發科科技公司董事長。</a:t>
            </a:r>
          </a:p>
        </p:txBody>
      </p:sp>
      <p:sp>
        <p:nvSpPr>
          <p:cNvPr id="8" name="投影片編號版面配置區 7">
            <a:extLst>
              <a:ext uri="{FF2B5EF4-FFF2-40B4-BE49-F238E27FC236}">
                <a16:creationId xmlns:a16="http://schemas.microsoft.com/office/drawing/2014/main" id="{7130094C-EC6A-E6F3-2E57-202E962AAC87}"/>
              </a:ext>
            </a:extLst>
          </p:cNvPr>
          <p:cNvSpPr>
            <a:spLocks noGrp="1"/>
          </p:cNvSpPr>
          <p:nvPr>
            <p:ph type="sldNum" sz="quarter" idx="11"/>
          </p:nvPr>
        </p:nvSpPr>
        <p:spPr/>
        <p:txBody>
          <a:bodyPr rtlCol="0" anchor="ctr">
            <a:normAutofit/>
          </a:bodyPr>
          <a:lstStyle>
            <a:defPPr>
              <a:defRPr lang="zh-TW"/>
            </a:defPPr>
          </a:lstStyle>
          <a:p>
            <a:pPr rtl="0">
              <a:spcAft>
                <a:spcPts val="600"/>
              </a:spcAft>
            </a:pPr>
            <a:fld id="{294A09A9-5501-47C1-A89A-A340965A2BE2}" type="slidenum">
              <a:rPr lang="en-US" altLang="zh-TW" smtClean="0"/>
              <a:pPr rtl="0">
                <a:spcAft>
                  <a:spcPts val="600"/>
                </a:spcAft>
              </a:pPr>
              <a:t>79</a:t>
            </a:fld>
            <a:endParaRPr lang="zh-TW"/>
          </a:p>
        </p:txBody>
      </p:sp>
      <p:sp>
        <p:nvSpPr>
          <p:cNvPr id="3" name="文字方塊 2">
            <a:extLst>
              <a:ext uri="{FF2B5EF4-FFF2-40B4-BE49-F238E27FC236}">
                <a16:creationId xmlns:a16="http://schemas.microsoft.com/office/drawing/2014/main" id="{623710C9-35A2-0D27-F3E3-61615B914D74}"/>
              </a:ext>
            </a:extLst>
          </p:cNvPr>
          <p:cNvSpPr txBox="1"/>
          <p:nvPr/>
        </p:nvSpPr>
        <p:spPr>
          <a:xfrm>
            <a:off x="1043608" y="831195"/>
            <a:ext cx="7272808" cy="369332"/>
          </a:xfrm>
          <a:prstGeom prst="rect">
            <a:avLst/>
          </a:prstGeom>
        </p:spPr>
        <p:txBody>
          <a:bodyPr vert="horz" lIns="91440" tIns="45720" rIns="91440" bIns="45720" rtlCol="0" anchor="ctr">
            <a:normAutofit fontScale="55000" lnSpcReduction="20000"/>
          </a:bodyPr>
          <a:lstStyle>
            <a:defPPr>
              <a:defRPr lang="zh-TW"/>
            </a:defPPr>
            <a:lvl1pPr algn="ctr">
              <a:lnSpc>
                <a:spcPct val="90000"/>
              </a:lnSpc>
              <a:spcBef>
                <a:spcPct val="0"/>
              </a:spcBef>
              <a:buSzPct val="100000"/>
              <a:buBlip>
                <a:blip r:embed="rId3">
                  <a:extLst>
                    <a:ext uri="{96DAC541-7B7A-43D3-8B79-37D633B846F1}">
                      <asvg:svgBlip xmlns:asvg="http://schemas.microsoft.com/office/drawing/2016/SVG/main" r:embed="rId4"/>
                    </a:ext>
                  </a:extLst>
                </a:blip>
              </a:buBlip>
              <a:defRPr lang="zh-TW" sz="4400" b="1" i="0" u="none" strike="noStrike" baseline="0">
                <a:solidFill>
                  <a:schemeClr val="accent3"/>
                </a:solidFill>
                <a:latin typeface="+mj-ea"/>
                <a:ea typeface="+mj-ea"/>
                <a:cs typeface="+mj-cs"/>
              </a:defRPr>
            </a:lvl1pPr>
          </a:lstStyle>
          <a:p>
            <a:pPr>
              <a:buNone/>
            </a:pPr>
            <a:r>
              <a:rPr lang="zh-TW" altLang="en-US" sz="3600" dirty="0"/>
              <a:t>臺灣成功企業家在管理哲學與管理策略成功運作之案例解析</a:t>
            </a:r>
          </a:p>
        </p:txBody>
      </p:sp>
    </p:spTree>
    <p:extLst>
      <p:ext uri="{BB962C8B-B14F-4D97-AF65-F5344CB8AC3E}">
        <p14:creationId xmlns:p14="http://schemas.microsoft.com/office/powerpoint/2010/main" val="4035051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1152128"/>
          </a:xfrm>
        </p:spPr>
        <p:txBody>
          <a:bodyPr>
            <a:normAutofit/>
          </a:bodyPr>
          <a:lstStyle/>
          <a:p>
            <a:r>
              <a:rPr lang="zh-TW" altLang="en-US" dirty="0">
                <a:solidFill>
                  <a:schemeClr val="tx1"/>
                </a:solidFill>
                <a:latin typeface="標楷體" pitchFamily="65" charset="-120"/>
                <a:ea typeface="標楷體" pitchFamily="65" charset="-120"/>
              </a:rPr>
              <a:t>貳、世界各國憲法中央政府體制的特色</a:t>
            </a:r>
          </a:p>
        </p:txBody>
      </p:sp>
      <p:sp>
        <p:nvSpPr>
          <p:cNvPr id="3" name="副標題 2"/>
          <p:cNvSpPr>
            <a:spLocks noGrp="1"/>
          </p:cNvSpPr>
          <p:nvPr>
            <p:ph type="subTitle" idx="1"/>
          </p:nvPr>
        </p:nvSpPr>
        <p:spPr>
          <a:xfrm>
            <a:off x="251520" y="1124744"/>
            <a:ext cx="8712968" cy="5112568"/>
          </a:xfrm>
        </p:spPr>
        <p:txBody>
          <a:bodyPr>
            <a:normAutofit fontScale="85000" lnSpcReduction="10000"/>
          </a:bodyPr>
          <a:lstStyle/>
          <a:p>
            <a:r>
              <a:rPr lang="zh-TW" altLang="en-US" sz="4500" b="1" dirty="0"/>
              <a:t>一、總統制</a:t>
            </a:r>
            <a:endParaRPr lang="en-US" altLang="zh-TW" sz="4500" b="1" dirty="0"/>
          </a:p>
          <a:p>
            <a:pPr marL="342900" indent="-342900">
              <a:buFont typeface="Wingdings" pitchFamily="2" charset="2"/>
              <a:buChar char="Ø"/>
            </a:pPr>
            <a:r>
              <a:rPr lang="zh-TW" altLang="en-US" sz="3600" b="1" dirty="0"/>
              <a:t>採總統制的國家</a:t>
            </a:r>
            <a:endParaRPr lang="en-US" altLang="zh-TW" sz="3600" b="1" dirty="0"/>
          </a:p>
          <a:p>
            <a:pPr marL="342900" indent="-342900">
              <a:buFont typeface="Wingdings" pitchFamily="2" charset="2"/>
              <a:buChar char="Ø"/>
            </a:pPr>
            <a:r>
              <a:rPr lang="zh-TW" altLang="en-US" sz="3600" dirty="0"/>
              <a:t>從歷史上而言，首先採強勢總統之國家為美國，其後在歐洲因市民革命，陸續產生共和國，其元首也稱總統，雖亦由選舉產生，但其地位因中央政府體制採強勢內閣，轉化成虛位元首制，迨</a:t>
            </a:r>
            <a:r>
              <a:rPr lang="en-US" altLang="zh-TW" sz="3600" dirty="0"/>
              <a:t>20</a:t>
            </a:r>
            <a:r>
              <a:rPr lang="zh-TW" altLang="en-US" sz="3600" dirty="0"/>
              <a:t>世紀混合體制之誕生，總統的地位也分成實權制與象徵制兩種，前者如後期德國威瑪共和及法國第五共和，後者為奧地利共和國憲法。在現今世界上</a:t>
            </a:r>
            <a:r>
              <a:rPr lang="en-US" altLang="zh-TW" sz="3600" dirty="0"/>
              <a:t>100</a:t>
            </a:r>
            <a:r>
              <a:rPr lang="zh-TW" altLang="en-US" sz="3600" dirty="0"/>
              <a:t>多個國家中，無論是君主立憲或共和國之政體，採總統制的國家約有</a:t>
            </a:r>
            <a:r>
              <a:rPr lang="en-US" altLang="zh-TW" sz="3600" dirty="0"/>
              <a:t>55</a:t>
            </a:r>
            <a:r>
              <a:rPr lang="zh-TW" altLang="en-US" sz="3600" dirty="0"/>
              <a:t>個。</a:t>
            </a:r>
            <a:endParaRPr lang="en-US" altLang="zh-TW" sz="3600" dirty="0"/>
          </a:p>
        </p:txBody>
      </p:sp>
    </p:spTree>
    <p:extLst>
      <p:ext uri="{BB962C8B-B14F-4D97-AF65-F5344CB8AC3E}">
        <p14:creationId xmlns:p14="http://schemas.microsoft.com/office/powerpoint/2010/main" val="1818257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4FA2E-8E78-3221-FA31-AE1EA310ABB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9AAF11B-E319-C93E-AC46-2FC455AD371B}"/>
              </a:ext>
            </a:extLst>
          </p:cNvPr>
          <p:cNvSpPr>
            <a:spLocks noGrp="1"/>
          </p:cNvSpPr>
          <p:nvPr>
            <p:ph type="title"/>
          </p:nvPr>
        </p:nvSpPr>
        <p:spPr>
          <a:xfrm>
            <a:off x="285750" y="381000"/>
            <a:ext cx="8572500" cy="1325563"/>
          </a:xfrm>
        </p:spPr>
        <p:txBody>
          <a:bodyPr anchor="ctr">
            <a:normAutofit/>
          </a:bodyPr>
          <a:lstStyle/>
          <a:p>
            <a:pPr marL="0" indent="0">
              <a:buSzPct val="120000"/>
              <a:buNone/>
            </a:pPr>
            <a:r>
              <a:rPr lang="zh-TW" altLang="en-US" sz="3600" b="1" dirty="0"/>
              <a:t>（一）媒體公關與企業品牌之形塑</a:t>
            </a:r>
          </a:p>
        </p:txBody>
      </p:sp>
      <p:sp>
        <p:nvSpPr>
          <p:cNvPr id="10" name="Slide Number Placeholder 3">
            <a:extLst>
              <a:ext uri="{FF2B5EF4-FFF2-40B4-BE49-F238E27FC236}">
                <a16:creationId xmlns:a16="http://schemas.microsoft.com/office/drawing/2014/main" id="{2C88B554-CC86-2290-57B8-4BC505C2D806}"/>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80</a:t>
            </a:fld>
            <a:endParaRPr lang="zh-TW"/>
          </a:p>
        </p:txBody>
      </p:sp>
      <p:sp>
        <p:nvSpPr>
          <p:cNvPr id="3" name="內容版面配置區 2">
            <a:extLst>
              <a:ext uri="{FF2B5EF4-FFF2-40B4-BE49-F238E27FC236}">
                <a16:creationId xmlns:a16="http://schemas.microsoft.com/office/drawing/2014/main" id="{936864E0-4B93-D8AF-B181-23BC8AEA7CCB}"/>
              </a:ext>
            </a:extLst>
          </p:cNvPr>
          <p:cNvSpPr>
            <a:spLocks noGrp="1"/>
          </p:cNvSpPr>
          <p:nvPr>
            <p:ph sz="quarter" idx="12"/>
          </p:nvPr>
        </p:nvSpPr>
        <p:spPr>
          <a:xfrm>
            <a:off x="731520" y="2615183"/>
            <a:ext cx="7680960" cy="3861817"/>
          </a:xfrm>
          <a:solidFill>
            <a:schemeClr val="tx2"/>
          </a:solidFill>
        </p:spPr>
        <p:txBody>
          <a:bodyPr>
            <a:normAutofit fontScale="70000" lnSpcReduction="20000"/>
          </a:bodyPr>
          <a:lstStyle/>
          <a:p>
            <a:pPr>
              <a:buNone/>
            </a:pPr>
            <a:r>
              <a:rPr lang="zh-TW" altLang="en-US" b="1" dirty="0"/>
              <a:t>在資訊爆炸的時代，企業要建立穩固的品牌形象，媒體公關（</a:t>
            </a:r>
            <a:r>
              <a:rPr lang="en-US" altLang="zh-TW" b="1" dirty="0"/>
              <a:t>PR</a:t>
            </a:r>
            <a:r>
              <a:rPr lang="zh-TW" altLang="en-US" b="1" dirty="0"/>
              <a:t>）是不可或缺的關鍵策略。</a:t>
            </a:r>
          </a:p>
          <a:p>
            <a:pPr>
              <a:buNone/>
            </a:pPr>
            <a:r>
              <a:rPr lang="zh-TW" altLang="en-US" b="1" dirty="0"/>
              <a:t>關鍵內容：</a:t>
            </a:r>
          </a:p>
          <a:p>
            <a:pPr>
              <a:buFont typeface="Arial" panose="020B0604020202020204" pitchFamily="34" charset="0"/>
              <a:buChar char="•"/>
            </a:pPr>
            <a:r>
              <a:rPr lang="zh-TW" altLang="en-US" b="1" dirty="0"/>
              <a:t>媒體公關的核心功能：</a:t>
            </a:r>
          </a:p>
          <a:p>
            <a:pPr marL="742950" lvl="1" indent="-285750">
              <a:buFont typeface="Arial" panose="020B0604020202020204" pitchFamily="34" charset="0"/>
              <a:buChar char="•"/>
            </a:pPr>
            <a:r>
              <a:rPr lang="zh-TW" altLang="en-US" b="1" dirty="0"/>
              <a:t>提升企業曝光度、形象塑造與議題管理</a:t>
            </a:r>
          </a:p>
          <a:p>
            <a:pPr marL="742950" lvl="1" indent="-285750">
              <a:buFont typeface="Arial" panose="020B0604020202020204" pitchFamily="34" charset="0"/>
              <a:buChar char="•"/>
            </a:pPr>
            <a:r>
              <a:rPr lang="zh-TW" altLang="en-US" b="1" dirty="0"/>
              <a:t>危機發生時的應變窗口與外部溝通橋樑</a:t>
            </a:r>
          </a:p>
          <a:p>
            <a:pPr>
              <a:buFont typeface="Arial" panose="020B0604020202020204" pitchFamily="34" charset="0"/>
              <a:buChar char="•"/>
            </a:pPr>
            <a:r>
              <a:rPr lang="zh-TW" altLang="en-US" b="1" dirty="0"/>
              <a:t>企業品牌形塑的三大要素：</a:t>
            </a:r>
          </a:p>
          <a:p>
            <a:pPr marL="742950" lvl="1" indent="-285750">
              <a:buFont typeface="Arial" panose="020B0604020202020204" pitchFamily="34" charset="0"/>
              <a:buChar char="•"/>
            </a:pPr>
            <a:r>
              <a:rPr lang="zh-TW" altLang="en-US" b="1" dirty="0"/>
              <a:t>一致性：視覺識別（</a:t>
            </a:r>
            <a:r>
              <a:rPr lang="en-US" altLang="zh-TW" b="1" dirty="0"/>
              <a:t>CI</a:t>
            </a:r>
            <a:r>
              <a:rPr lang="zh-TW" altLang="en-US" b="1" dirty="0"/>
              <a:t>）、訊息一致、價值觀明確</a:t>
            </a:r>
          </a:p>
          <a:p>
            <a:pPr marL="742950" lvl="1" indent="-285750">
              <a:buFont typeface="Arial" panose="020B0604020202020204" pitchFamily="34" charset="0"/>
              <a:buChar char="•"/>
            </a:pPr>
            <a:r>
              <a:rPr lang="zh-TW" altLang="en-US" b="1" dirty="0"/>
              <a:t>故事性：品牌敘事與社會連結</a:t>
            </a:r>
          </a:p>
          <a:p>
            <a:pPr marL="742950" lvl="1" indent="-285750">
              <a:buFont typeface="Arial" panose="020B0604020202020204" pitchFamily="34" charset="0"/>
              <a:buChar char="•"/>
            </a:pPr>
            <a:r>
              <a:rPr lang="zh-TW" altLang="en-US" b="1" dirty="0"/>
              <a:t>信任性：長期經營、社會責任投入</a:t>
            </a:r>
          </a:p>
          <a:p>
            <a:pPr>
              <a:buFont typeface="Arial" panose="020B0604020202020204" pitchFamily="34" charset="0"/>
              <a:buChar char="•"/>
            </a:pPr>
            <a:r>
              <a:rPr lang="zh-TW" altLang="en-US" b="1" dirty="0"/>
              <a:t>實務操作技巧：</a:t>
            </a:r>
          </a:p>
          <a:p>
            <a:pPr marL="742950" lvl="1" indent="-285750">
              <a:buFont typeface="Arial" panose="020B0604020202020204" pitchFamily="34" charset="0"/>
              <a:buChar char="•"/>
            </a:pPr>
            <a:r>
              <a:rPr lang="zh-TW" altLang="en-US" b="1" dirty="0"/>
              <a:t>利用社群媒體建立人性化連結</a:t>
            </a:r>
          </a:p>
          <a:p>
            <a:pPr marL="742950" lvl="1" indent="-285750">
              <a:buFont typeface="Arial" panose="020B0604020202020204" pitchFamily="34" charset="0"/>
              <a:buChar char="•"/>
            </a:pPr>
            <a:r>
              <a:rPr lang="zh-TW" altLang="en-US" b="1" dirty="0"/>
              <a:t>預備好危機公關腳本與回應機制</a:t>
            </a:r>
          </a:p>
          <a:p>
            <a:pPr marL="0" indent="0">
              <a:buSzPct val="120000"/>
              <a:buNone/>
            </a:pPr>
            <a:endParaRPr lang="zh-TW" altLang="en-US" sz="2400" b="1" dirty="0"/>
          </a:p>
        </p:txBody>
      </p:sp>
    </p:spTree>
    <p:extLst>
      <p:ext uri="{BB962C8B-B14F-4D97-AF65-F5344CB8AC3E}">
        <p14:creationId xmlns:p14="http://schemas.microsoft.com/office/powerpoint/2010/main" val="3813521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91D9-96EB-1555-ED9D-789C2761363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483B9039-8721-EB8D-2BA7-D23301636F03}"/>
              </a:ext>
            </a:extLst>
          </p:cNvPr>
          <p:cNvSpPr>
            <a:spLocks noGrp="1"/>
          </p:cNvSpPr>
          <p:nvPr>
            <p:ph type="title"/>
          </p:nvPr>
        </p:nvSpPr>
        <p:spPr>
          <a:xfrm>
            <a:off x="285750" y="381000"/>
            <a:ext cx="8572500" cy="1325563"/>
          </a:xfrm>
        </p:spPr>
        <p:txBody>
          <a:bodyPr anchor="ctr">
            <a:normAutofit/>
          </a:bodyPr>
          <a:lstStyle/>
          <a:p>
            <a:pPr marL="0" indent="0">
              <a:buSzPct val="120000"/>
              <a:buNone/>
            </a:pPr>
            <a:r>
              <a:rPr lang="zh-TW" altLang="en-US" sz="3200" b="1" dirty="0"/>
              <a:t>（二）新世紀</a:t>
            </a:r>
            <a:r>
              <a:rPr lang="en-US" altLang="zh-TW" sz="3200" b="1" dirty="0"/>
              <a:t>AI</a:t>
            </a:r>
            <a:r>
              <a:rPr lang="zh-TW" altLang="en-US" sz="3200" b="1" dirty="0"/>
              <a:t>全球化管理思維之實踐</a:t>
            </a:r>
          </a:p>
        </p:txBody>
      </p:sp>
      <p:sp>
        <p:nvSpPr>
          <p:cNvPr id="10" name="Slide Number Placeholder 3">
            <a:extLst>
              <a:ext uri="{FF2B5EF4-FFF2-40B4-BE49-F238E27FC236}">
                <a16:creationId xmlns:a16="http://schemas.microsoft.com/office/drawing/2014/main" id="{9205BA69-4888-627A-2E75-4A00655AAA44}"/>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81</a:t>
            </a:fld>
            <a:endParaRPr lang="zh-TW"/>
          </a:p>
        </p:txBody>
      </p:sp>
      <p:sp>
        <p:nvSpPr>
          <p:cNvPr id="3" name="內容版面配置區 2">
            <a:extLst>
              <a:ext uri="{FF2B5EF4-FFF2-40B4-BE49-F238E27FC236}">
                <a16:creationId xmlns:a16="http://schemas.microsoft.com/office/drawing/2014/main" id="{F727F253-0C7A-D5AF-3D4E-AFDC7A5FCDBE}"/>
              </a:ext>
            </a:extLst>
          </p:cNvPr>
          <p:cNvSpPr>
            <a:spLocks noGrp="1"/>
          </p:cNvSpPr>
          <p:nvPr>
            <p:ph sz="quarter" idx="12"/>
          </p:nvPr>
        </p:nvSpPr>
        <p:spPr>
          <a:xfrm>
            <a:off x="731520" y="2615183"/>
            <a:ext cx="7680960" cy="3861817"/>
          </a:xfrm>
          <a:solidFill>
            <a:schemeClr val="tx2"/>
          </a:solidFill>
        </p:spPr>
        <p:txBody>
          <a:bodyPr>
            <a:normAutofit fontScale="62500" lnSpcReduction="20000"/>
          </a:bodyPr>
          <a:lstStyle/>
          <a:p>
            <a:pPr>
              <a:buNone/>
            </a:pPr>
            <a:r>
              <a:rPr lang="en-US" altLang="zh-TW" b="1" dirty="0"/>
              <a:t>AI</a:t>
            </a:r>
            <a:r>
              <a:rPr lang="zh-TW" altLang="en-US" b="1" dirty="0"/>
              <a:t>與全球化雙軌並進，正改寫企業經營的基本法則。</a:t>
            </a:r>
          </a:p>
          <a:p>
            <a:pPr>
              <a:buNone/>
            </a:pPr>
            <a:r>
              <a:rPr lang="zh-TW" altLang="en-US" b="1" dirty="0"/>
              <a:t>管理思維轉變：</a:t>
            </a:r>
          </a:p>
          <a:p>
            <a:pPr>
              <a:buFont typeface="Arial" panose="020B0604020202020204" pitchFamily="34" charset="0"/>
              <a:buChar char="•"/>
            </a:pPr>
            <a:r>
              <a:rPr lang="zh-TW" altLang="en-US" b="1" dirty="0"/>
              <a:t>從經驗管理走向數據決策</a:t>
            </a:r>
          </a:p>
          <a:p>
            <a:pPr>
              <a:buFont typeface="Arial" panose="020B0604020202020204" pitchFamily="34" charset="0"/>
              <a:buChar char="•"/>
            </a:pPr>
            <a:r>
              <a:rPr lang="zh-TW" altLang="en-US" b="1" dirty="0"/>
              <a:t>從單一市場經營走向全球資源整合</a:t>
            </a:r>
          </a:p>
          <a:p>
            <a:pPr>
              <a:buNone/>
            </a:pPr>
            <a:r>
              <a:rPr lang="zh-TW" altLang="en-US" b="1" dirty="0"/>
              <a:t>實踐要點：</a:t>
            </a:r>
          </a:p>
          <a:p>
            <a:pPr>
              <a:buFont typeface="Arial" panose="020B0604020202020204" pitchFamily="34" charset="0"/>
              <a:buChar char="•"/>
            </a:pPr>
            <a:r>
              <a:rPr lang="en-US" altLang="zh-TW" b="1" dirty="0"/>
              <a:t>AI</a:t>
            </a:r>
            <a:r>
              <a:rPr lang="zh-TW" altLang="en-US" b="1" dirty="0"/>
              <a:t>應用場景：</a:t>
            </a:r>
          </a:p>
          <a:p>
            <a:pPr marL="742950" lvl="1" indent="-285750">
              <a:buFont typeface="Arial" panose="020B0604020202020204" pitchFamily="34" charset="0"/>
              <a:buChar char="•"/>
            </a:pPr>
            <a:r>
              <a:rPr lang="zh-TW" altLang="en-US" b="1" dirty="0"/>
              <a:t>智能製造、預測型分析、個人化行銷</a:t>
            </a:r>
          </a:p>
          <a:p>
            <a:pPr>
              <a:buFont typeface="Arial" panose="020B0604020202020204" pitchFamily="34" charset="0"/>
              <a:buChar char="•"/>
            </a:pPr>
            <a:r>
              <a:rPr lang="zh-TW" altLang="en-US" b="1" dirty="0"/>
              <a:t>全球管理要素：</a:t>
            </a:r>
          </a:p>
          <a:p>
            <a:pPr marL="742950" lvl="1" indent="-285750">
              <a:buFont typeface="Arial" panose="020B0604020202020204" pitchFamily="34" charset="0"/>
              <a:buChar char="•"/>
            </a:pPr>
            <a:r>
              <a:rPr lang="zh-TW" altLang="en-US" b="1" dirty="0"/>
              <a:t>跨文化團隊協作（時區、語言、文化差異）</a:t>
            </a:r>
          </a:p>
          <a:p>
            <a:pPr marL="742950" lvl="1" indent="-285750">
              <a:buFont typeface="Arial" panose="020B0604020202020204" pitchFamily="34" charset="0"/>
              <a:buChar char="•"/>
            </a:pPr>
            <a:r>
              <a:rPr lang="en-US" altLang="zh-TW" b="1" dirty="0"/>
              <a:t>AI</a:t>
            </a:r>
            <a:r>
              <a:rPr lang="zh-TW" altLang="en-US" b="1" dirty="0"/>
              <a:t>在各國法規下的彈性應用（如</a:t>
            </a:r>
            <a:r>
              <a:rPr lang="en-US" altLang="zh-TW" b="1" dirty="0"/>
              <a:t>GDPR</a:t>
            </a:r>
            <a:r>
              <a:rPr lang="zh-TW" altLang="en-US" b="1" dirty="0"/>
              <a:t>合規）</a:t>
            </a:r>
          </a:p>
          <a:p>
            <a:pPr>
              <a:buNone/>
            </a:pPr>
            <a:r>
              <a:rPr lang="zh-TW" altLang="en-US" b="1" dirty="0"/>
              <a:t>管理者的角色變化：</a:t>
            </a:r>
          </a:p>
          <a:p>
            <a:pPr>
              <a:buFont typeface="Arial" panose="020B0604020202020204" pitchFamily="34" charset="0"/>
              <a:buChar char="•"/>
            </a:pPr>
            <a:r>
              <a:rPr lang="zh-TW" altLang="en-US" b="1" dirty="0"/>
              <a:t>技術理解與倫理思維並重</a:t>
            </a:r>
          </a:p>
          <a:p>
            <a:pPr>
              <a:buFont typeface="Arial" panose="020B0604020202020204" pitchFamily="34" charset="0"/>
              <a:buChar char="•"/>
            </a:pPr>
            <a:r>
              <a:rPr lang="zh-TW" altLang="en-US" b="1" dirty="0"/>
              <a:t>建立開放與創新的組織環境</a:t>
            </a:r>
          </a:p>
          <a:p>
            <a:pPr marL="0" indent="0">
              <a:buSzPct val="120000"/>
              <a:buNone/>
            </a:pPr>
            <a:endParaRPr lang="zh-TW" altLang="en-US" sz="2400" b="1" dirty="0"/>
          </a:p>
        </p:txBody>
      </p:sp>
    </p:spTree>
    <p:extLst>
      <p:ext uri="{BB962C8B-B14F-4D97-AF65-F5344CB8AC3E}">
        <p14:creationId xmlns:p14="http://schemas.microsoft.com/office/powerpoint/2010/main" val="40820216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F7651-0F7F-E50B-D1B9-9D75E0BF5455}"/>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AC8E923A-CBAA-24C7-3E34-8FCC821669D7}"/>
              </a:ext>
            </a:extLst>
          </p:cNvPr>
          <p:cNvSpPr>
            <a:spLocks noGrp="1"/>
          </p:cNvSpPr>
          <p:nvPr>
            <p:ph type="title"/>
          </p:nvPr>
        </p:nvSpPr>
        <p:spPr>
          <a:xfrm>
            <a:off x="285750" y="381000"/>
            <a:ext cx="8572500" cy="1325563"/>
          </a:xfrm>
        </p:spPr>
        <p:txBody>
          <a:bodyPr anchor="ctr">
            <a:normAutofit/>
          </a:bodyPr>
          <a:lstStyle/>
          <a:p>
            <a:pPr marL="0" indent="0">
              <a:buSzPct val="120000"/>
              <a:buNone/>
            </a:pPr>
            <a:r>
              <a:rPr lang="zh-TW" altLang="en-US" sz="2800" b="1" dirty="0"/>
              <a:t>（三）管理哲學在</a:t>
            </a:r>
            <a:r>
              <a:rPr lang="en-US" altLang="zh-TW" sz="2800" b="1" dirty="0"/>
              <a:t>AI</a:t>
            </a:r>
            <a:r>
              <a:rPr lang="zh-TW" altLang="en-US" sz="2800" b="1" dirty="0"/>
              <a:t>大時代企業經營的應用要訣</a:t>
            </a:r>
          </a:p>
        </p:txBody>
      </p:sp>
      <p:sp>
        <p:nvSpPr>
          <p:cNvPr id="10" name="Slide Number Placeholder 3">
            <a:extLst>
              <a:ext uri="{FF2B5EF4-FFF2-40B4-BE49-F238E27FC236}">
                <a16:creationId xmlns:a16="http://schemas.microsoft.com/office/drawing/2014/main" id="{2A23CE1D-9EB2-1E9F-05A7-F8E417EBD8D3}"/>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82</a:t>
            </a:fld>
            <a:endParaRPr lang="zh-TW"/>
          </a:p>
        </p:txBody>
      </p:sp>
      <p:sp>
        <p:nvSpPr>
          <p:cNvPr id="3" name="內容版面配置區 2">
            <a:extLst>
              <a:ext uri="{FF2B5EF4-FFF2-40B4-BE49-F238E27FC236}">
                <a16:creationId xmlns:a16="http://schemas.microsoft.com/office/drawing/2014/main" id="{74F1015B-E257-6A8C-A162-5061CFEC649F}"/>
              </a:ext>
            </a:extLst>
          </p:cNvPr>
          <p:cNvSpPr>
            <a:spLocks noGrp="1"/>
          </p:cNvSpPr>
          <p:nvPr>
            <p:ph sz="quarter" idx="12"/>
          </p:nvPr>
        </p:nvSpPr>
        <p:spPr>
          <a:xfrm>
            <a:off x="731520" y="2615184"/>
            <a:ext cx="7680960" cy="3861816"/>
          </a:xfrm>
          <a:solidFill>
            <a:schemeClr val="tx2"/>
          </a:solidFill>
        </p:spPr>
        <p:txBody>
          <a:bodyPr>
            <a:normAutofit/>
          </a:bodyPr>
          <a:lstStyle/>
          <a:p>
            <a:pPr>
              <a:buNone/>
            </a:pPr>
            <a:r>
              <a:rPr lang="zh-TW" altLang="en-US" sz="2000" b="1" dirty="0"/>
              <a:t>面對</a:t>
            </a:r>
            <a:r>
              <a:rPr lang="en-US" altLang="zh-TW" sz="2000" b="1" dirty="0"/>
              <a:t>AI</a:t>
            </a:r>
            <a:r>
              <a:rPr lang="zh-TW" altLang="en-US" sz="2000" b="1" dirty="0"/>
              <a:t>驅動的變革潮，管理者不僅需要科技敏銳度，更需擁有深層的管理哲學視野。</a:t>
            </a:r>
          </a:p>
          <a:p>
            <a:pPr>
              <a:buNone/>
            </a:pPr>
            <a:r>
              <a:rPr lang="zh-TW" altLang="en-US" sz="2000" b="1" dirty="0"/>
              <a:t>管理哲學的核心價值：</a:t>
            </a:r>
          </a:p>
          <a:p>
            <a:pPr lvl="1"/>
            <a:r>
              <a:rPr lang="zh-TW" altLang="en-US" sz="2000" b="1" dirty="0"/>
              <a:t>尊重人性（人不是資源，是資本）</a:t>
            </a:r>
          </a:p>
          <a:p>
            <a:pPr lvl="1"/>
            <a:r>
              <a:rPr lang="zh-TW" altLang="en-US" sz="2000" b="1" dirty="0"/>
              <a:t>強調目的性（為什麼做？不只怎麼做）</a:t>
            </a:r>
          </a:p>
          <a:p>
            <a:pPr lvl="1"/>
            <a:r>
              <a:rPr lang="zh-TW" altLang="en-US" sz="2000" b="1" dirty="0"/>
              <a:t>建立「慢思維」對抗「快技術」</a:t>
            </a:r>
          </a:p>
          <a:p>
            <a:pPr>
              <a:buNone/>
            </a:pPr>
            <a:r>
              <a:rPr lang="en-US" altLang="zh-TW" sz="2000" b="1" dirty="0"/>
              <a:t>AI</a:t>
            </a:r>
            <a:r>
              <a:rPr lang="zh-TW" altLang="en-US" sz="2000" b="1" dirty="0"/>
              <a:t>時代的管理應用要訣：</a:t>
            </a:r>
          </a:p>
          <a:p>
            <a:pPr lvl="1"/>
            <a:r>
              <a:rPr lang="zh-TW" altLang="en-US" sz="2000" b="1" dirty="0"/>
              <a:t>策略設計中納入</a:t>
            </a:r>
            <a:r>
              <a:rPr lang="en-US" altLang="zh-TW" sz="2000" b="1" dirty="0"/>
              <a:t>AI</a:t>
            </a:r>
            <a:r>
              <a:rPr lang="zh-TW" altLang="en-US" sz="2000" b="1" dirty="0"/>
              <a:t>考量，而非單純導入工具</a:t>
            </a:r>
          </a:p>
          <a:p>
            <a:pPr lvl="1"/>
            <a:r>
              <a:rPr lang="zh-TW" altLang="en-US" sz="2000" b="1" dirty="0"/>
              <a:t>平衡效率與價值觀，確保</a:t>
            </a:r>
            <a:r>
              <a:rPr lang="en-US" altLang="zh-TW" sz="2000" b="1" dirty="0"/>
              <a:t>AI</a:t>
            </a:r>
            <a:r>
              <a:rPr lang="zh-TW" altLang="en-US" sz="2000" b="1" dirty="0"/>
              <a:t>技術不侵蝕人文核心</a:t>
            </a:r>
          </a:p>
          <a:p>
            <a:pPr lvl="1"/>
            <a:r>
              <a:rPr lang="zh-TW" altLang="en-US" sz="2000" b="1" dirty="0"/>
              <a:t>透明與倫理設計：讓演算法決策可解釋、可追溯</a:t>
            </a:r>
          </a:p>
          <a:p>
            <a:pPr marL="0" indent="0">
              <a:buSzPct val="120000"/>
              <a:buNone/>
            </a:pPr>
            <a:endParaRPr lang="zh-TW" altLang="en-US" sz="2400" b="1" dirty="0"/>
          </a:p>
        </p:txBody>
      </p:sp>
    </p:spTree>
    <p:extLst>
      <p:ext uri="{BB962C8B-B14F-4D97-AF65-F5344CB8AC3E}">
        <p14:creationId xmlns:p14="http://schemas.microsoft.com/office/powerpoint/2010/main" val="12698313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24A1D-D5C4-B908-3634-D864DCFEA6D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30AD4A3-9658-9A7A-6AFD-BA60EDA6EE85}"/>
              </a:ext>
            </a:extLst>
          </p:cNvPr>
          <p:cNvSpPr>
            <a:spLocks noGrp="1"/>
          </p:cNvSpPr>
          <p:nvPr>
            <p:ph type="title"/>
          </p:nvPr>
        </p:nvSpPr>
        <p:spPr>
          <a:xfrm>
            <a:off x="285750" y="381000"/>
            <a:ext cx="8572500" cy="1325563"/>
          </a:xfrm>
        </p:spPr>
        <p:txBody>
          <a:bodyPr anchor="ctr">
            <a:normAutofit/>
          </a:bodyPr>
          <a:lstStyle/>
          <a:p>
            <a:pPr marL="0" indent="0">
              <a:buSzPct val="120000"/>
              <a:buNone/>
            </a:pPr>
            <a:r>
              <a:rPr lang="zh-TW" altLang="en-US" sz="3600" b="1" dirty="0"/>
              <a:t>（四）企業品牌之意義與應用</a:t>
            </a:r>
          </a:p>
        </p:txBody>
      </p:sp>
      <p:sp>
        <p:nvSpPr>
          <p:cNvPr id="10" name="Slide Number Placeholder 3">
            <a:extLst>
              <a:ext uri="{FF2B5EF4-FFF2-40B4-BE49-F238E27FC236}">
                <a16:creationId xmlns:a16="http://schemas.microsoft.com/office/drawing/2014/main" id="{2AB2D81E-218E-715E-329F-0A41DF76557D}"/>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83</a:t>
            </a:fld>
            <a:endParaRPr lang="zh-TW"/>
          </a:p>
        </p:txBody>
      </p:sp>
      <p:sp>
        <p:nvSpPr>
          <p:cNvPr id="3" name="內容版面配置區 2">
            <a:extLst>
              <a:ext uri="{FF2B5EF4-FFF2-40B4-BE49-F238E27FC236}">
                <a16:creationId xmlns:a16="http://schemas.microsoft.com/office/drawing/2014/main" id="{BC8F218E-AEE7-ACC6-8583-851C112F8ABE}"/>
              </a:ext>
            </a:extLst>
          </p:cNvPr>
          <p:cNvSpPr>
            <a:spLocks noGrp="1"/>
          </p:cNvSpPr>
          <p:nvPr>
            <p:ph sz="quarter" idx="12"/>
          </p:nvPr>
        </p:nvSpPr>
        <p:spPr>
          <a:xfrm>
            <a:off x="731520" y="2615184"/>
            <a:ext cx="7680960" cy="3861816"/>
          </a:xfrm>
          <a:solidFill>
            <a:schemeClr val="tx2"/>
          </a:solidFill>
        </p:spPr>
        <p:txBody>
          <a:bodyPr>
            <a:normAutofit/>
          </a:bodyPr>
          <a:lstStyle/>
          <a:p>
            <a:pPr>
              <a:buNone/>
            </a:pPr>
            <a:r>
              <a:rPr lang="zh-TW" altLang="en-US" sz="2000" b="1" dirty="0"/>
              <a:t>企業品牌不只是視覺設計，而是一種價值、文化與信任的整合體現。</a:t>
            </a:r>
          </a:p>
          <a:p>
            <a:pPr>
              <a:buNone/>
            </a:pPr>
            <a:r>
              <a:rPr lang="zh-TW" altLang="en-US" sz="2000" b="1" dirty="0"/>
              <a:t>品牌的定義與功能：</a:t>
            </a:r>
          </a:p>
          <a:p>
            <a:pPr lvl="1"/>
            <a:r>
              <a:rPr lang="zh-TW" altLang="en-US" sz="2000" b="1" dirty="0"/>
              <a:t>品牌是一種承諾（</a:t>
            </a:r>
            <a:r>
              <a:rPr lang="en-US" altLang="zh-TW" sz="2000" b="1" dirty="0"/>
              <a:t>Promise</a:t>
            </a:r>
            <a:r>
              <a:rPr lang="zh-TW" altLang="en-US" sz="2000" b="1" dirty="0"/>
              <a:t>）</a:t>
            </a:r>
          </a:p>
          <a:p>
            <a:pPr lvl="1"/>
            <a:r>
              <a:rPr lang="zh-TW" altLang="en-US" sz="2000" b="1" dirty="0"/>
              <a:t>是消費者心中的感受與連結</a:t>
            </a:r>
          </a:p>
          <a:p>
            <a:pPr>
              <a:buNone/>
            </a:pPr>
            <a:r>
              <a:rPr lang="zh-TW" altLang="en-US" sz="2000" b="1" dirty="0"/>
              <a:t>品牌應用場景：</a:t>
            </a:r>
          </a:p>
          <a:p>
            <a:pPr lvl="1"/>
            <a:r>
              <a:rPr lang="zh-TW" altLang="en-US" sz="2000" b="1" dirty="0"/>
              <a:t>對內：激發員工榮譽感、凝聚文化</a:t>
            </a:r>
          </a:p>
          <a:p>
            <a:pPr lvl="1"/>
            <a:r>
              <a:rPr lang="zh-TW" altLang="en-US" sz="2000" b="1" dirty="0"/>
              <a:t>對外：吸引顧客忠誠、塑造市場區隔</a:t>
            </a:r>
          </a:p>
          <a:p>
            <a:pPr>
              <a:buNone/>
            </a:pPr>
            <a:r>
              <a:rPr lang="zh-TW" altLang="en-US" sz="2000" b="1" dirty="0"/>
              <a:t>實務應用技巧：</a:t>
            </a:r>
          </a:p>
          <a:p>
            <a:pPr lvl="1"/>
            <a:r>
              <a:rPr lang="zh-TW" altLang="en-US" sz="2000" b="1" dirty="0"/>
              <a:t>找到獨特價值主張（</a:t>
            </a:r>
            <a:r>
              <a:rPr lang="en-US" altLang="zh-TW" sz="2000" b="1" dirty="0"/>
              <a:t>USP</a:t>
            </a:r>
            <a:r>
              <a:rPr lang="zh-TW" altLang="en-US" sz="2000" b="1" dirty="0"/>
              <a:t>）</a:t>
            </a:r>
          </a:p>
          <a:p>
            <a:pPr lvl="1"/>
            <a:r>
              <a:rPr lang="zh-TW" altLang="en-US" sz="2000" b="1" dirty="0"/>
              <a:t>持續強化品牌體驗（產品、服務、溝通一致）</a:t>
            </a:r>
          </a:p>
        </p:txBody>
      </p:sp>
    </p:spTree>
    <p:extLst>
      <p:ext uri="{BB962C8B-B14F-4D97-AF65-F5344CB8AC3E}">
        <p14:creationId xmlns:p14="http://schemas.microsoft.com/office/powerpoint/2010/main" val="31947311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B447E-44B2-C90D-BB32-D528E38B8AA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E93BA627-C612-B976-9829-CC8C584FB769}"/>
              </a:ext>
            </a:extLst>
          </p:cNvPr>
          <p:cNvSpPr>
            <a:spLocks noGrp="1"/>
          </p:cNvSpPr>
          <p:nvPr>
            <p:ph type="title"/>
          </p:nvPr>
        </p:nvSpPr>
        <p:spPr>
          <a:xfrm>
            <a:off x="285750" y="381000"/>
            <a:ext cx="8572500" cy="1325563"/>
          </a:xfrm>
        </p:spPr>
        <p:txBody>
          <a:bodyPr anchor="ctr">
            <a:normAutofit/>
          </a:bodyPr>
          <a:lstStyle/>
          <a:p>
            <a:pPr marL="0" indent="0">
              <a:buSzPct val="120000"/>
              <a:buNone/>
            </a:pPr>
            <a:r>
              <a:rPr lang="zh-TW" altLang="en-US" sz="3600" b="1" dirty="0"/>
              <a:t>（五）組織衝突與危機管理</a:t>
            </a:r>
          </a:p>
        </p:txBody>
      </p:sp>
      <p:sp>
        <p:nvSpPr>
          <p:cNvPr id="10" name="Slide Number Placeholder 3">
            <a:extLst>
              <a:ext uri="{FF2B5EF4-FFF2-40B4-BE49-F238E27FC236}">
                <a16:creationId xmlns:a16="http://schemas.microsoft.com/office/drawing/2014/main" id="{72B3C57A-1471-5F5B-C882-4C47734ED55C}"/>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84</a:t>
            </a:fld>
            <a:endParaRPr lang="zh-TW"/>
          </a:p>
        </p:txBody>
      </p:sp>
      <p:sp>
        <p:nvSpPr>
          <p:cNvPr id="3" name="內容版面配置區 2">
            <a:extLst>
              <a:ext uri="{FF2B5EF4-FFF2-40B4-BE49-F238E27FC236}">
                <a16:creationId xmlns:a16="http://schemas.microsoft.com/office/drawing/2014/main" id="{E92E7146-08B3-4A89-4E79-4515F9A20FDA}"/>
              </a:ext>
            </a:extLst>
          </p:cNvPr>
          <p:cNvSpPr>
            <a:spLocks noGrp="1"/>
          </p:cNvSpPr>
          <p:nvPr>
            <p:ph sz="quarter" idx="12"/>
          </p:nvPr>
        </p:nvSpPr>
        <p:spPr>
          <a:xfrm>
            <a:off x="731520" y="2615184"/>
            <a:ext cx="7680960" cy="3861816"/>
          </a:xfrm>
          <a:solidFill>
            <a:schemeClr val="tx2"/>
          </a:solidFill>
        </p:spPr>
        <p:txBody>
          <a:bodyPr>
            <a:normAutofit/>
          </a:bodyPr>
          <a:lstStyle/>
          <a:p>
            <a:pPr>
              <a:buNone/>
            </a:pPr>
            <a:r>
              <a:rPr lang="zh-TW" altLang="en-US" sz="1600" b="1" dirty="0"/>
              <a:t>組織若要健康成長，衝突必然存在，關鍵在於是否能正向處理與預防危機。</a:t>
            </a:r>
          </a:p>
          <a:p>
            <a:pPr>
              <a:buNone/>
            </a:pPr>
            <a:r>
              <a:rPr lang="zh-TW" altLang="en-US" sz="1600" b="1" dirty="0"/>
              <a:t>常見衝突來源：</a:t>
            </a:r>
          </a:p>
          <a:p>
            <a:pPr lvl="1"/>
            <a:r>
              <a:rPr lang="zh-TW" altLang="en-US" sz="1600" b="1" dirty="0"/>
              <a:t>溝通不良、角色重疊、資源搶奪</a:t>
            </a:r>
          </a:p>
          <a:p>
            <a:pPr lvl="1"/>
            <a:r>
              <a:rPr lang="zh-TW" altLang="en-US" sz="1600" b="1" dirty="0"/>
              <a:t>世代差異與多元文化衝擊</a:t>
            </a:r>
          </a:p>
          <a:p>
            <a:pPr>
              <a:buNone/>
            </a:pPr>
            <a:r>
              <a:rPr lang="zh-TW" altLang="en-US" sz="1600" b="1" dirty="0"/>
              <a:t>處理策略：</a:t>
            </a:r>
          </a:p>
          <a:p>
            <a:pPr lvl="1"/>
            <a:r>
              <a:rPr lang="zh-TW" altLang="en-US" sz="1600" b="1" dirty="0"/>
              <a:t>建立「開放對話文化」</a:t>
            </a:r>
          </a:p>
          <a:p>
            <a:pPr lvl="1"/>
            <a:r>
              <a:rPr lang="zh-TW" altLang="en-US" sz="1600" b="1" dirty="0"/>
              <a:t>導入第三方調解或共識會議制度</a:t>
            </a:r>
          </a:p>
          <a:p>
            <a:pPr lvl="1"/>
            <a:r>
              <a:rPr lang="zh-TW" altLang="en-US" sz="1600" b="1" dirty="0"/>
              <a:t>預防性危機管理制度（演練、預警系統）</a:t>
            </a:r>
          </a:p>
          <a:p>
            <a:pPr>
              <a:buNone/>
            </a:pPr>
            <a:r>
              <a:rPr lang="zh-TW" altLang="en-US" sz="1600" b="1" dirty="0"/>
              <a:t>危機管理三階段：</a:t>
            </a:r>
          </a:p>
          <a:p>
            <a:pPr lvl="1">
              <a:buFont typeface="+mj-lt"/>
              <a:buAutoNum type="arabicPeriod"/>
            </a:pPr>
            <a:r>
              <a:rPr lang="zh-TW" altLang="en-US" sz="1600" b="1" dirty="0"/>
              <a:t>預防：風險辨識、建立</a:t>
            </a:r>
            <a:r>
              <a:rPr lang="en-US" altLang="zh-TW" sz="1600" b="1" dirty="0"/>
              <a:t>SOP</a:t>
            </a:r>
          </a:p>
          <a:p>
            <a:pPr lvl="1">
              <a:buFont typeface="+mj-lt"/>
              <a:buAutoNum type="arabicPeriod"/>
            </a:pPr>
            <a:r>
              <a:rPr lang="zh-TW" altLang="en-US" sz="1600" b="1" dirty="0"/>
              <a:t>回應：迅速組織應變團隊、內外溝通同步</a:t>
            </a:r>
          </a:p>
          <a:p>
            <a:pPr lvl="1">
              <a:buFont typeface="+mj-lt"/>
              <a:buAutoNum type="arabicPeriod"/>
            </a:pPr>
            <a:r>
              <a:rPr lang="zh-TW" altLang="en-US" sz="1600" b="1" dirty="0"/>
              <a:t>恢復：透明說明、重建信任、後評估改善</a:t>
            </a:r>
          </a:p>
        </p:txBody>
      </p:sp>
    </p:spTree>
    <p:extLst>
      <p:ext uri="{BB962C8B-B14F-4D97-AF65-F5344CB8AC3E}">
        <p14:creationId xmlns:p14="http://schemas.microsoft.com/office/powerpoint/2010/main" val="6987546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22E25-07B1-97DB-A465-3094D3493F7E}"/>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1A56F56F-C2DF-8D09-8E8A-870642E803BA}"/>
              </a:ext>
            </a:extLst>
          </p:cNvPr>
          <p:cNvSpPr>
            <a:spLocks noGrp="1"/>
          </p:cNvSpPr>
          <p:nvPr>
            <p:ph type="title"/>
          </p:nvPr>
        </p:nvSpPr>
        <p:spPr>
          <a:xfrm>
            <a:off x="285750" y="381000"/>
            <a:ext cx="8572500" cy="1325563"/>
          </a:xfrm>
        </p:spPr>
        <p:txBody>
          <a:bodyPr anchor="ctr">
            <a:normAutofit/>
          </a:bodyPr>
          <a:lstStyle/>
          <a:p>
            <a:pPr marL="0" indent="0">
              <a:buSzPct val="120000"/>
              <a:buNone/>
            </a:pPr>
            <a:r>
              <a:rPr lang="zh-TW" altLang="en-US" sz="3000" b="1" dirty="0"/>
              <a:t>（六）新世紀企業領導人應具備的核心能力</a:t>
            </a:r>
          </a:p>
        </p:txBody>
      </p:sp>
      <p:sp>
        <p:nvSpPr>
          <p:cNvPr id="10" name="Slide Number Placeholder 3">
            <a:extLst>
              <a:ext uri="{FF2B5EF4-FFF2-40B4-BE49-F238E27FC236}">
                <a16:creationId xmlns:a16="http://schemas.microsoft.com/office/drawing/2014/main" id="{DC2E8D02-4125-F892-D462-7AD5AF26B75E}"/>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85</a:t>
            </a:fld>
            <a:endParaRPr lang="zh-TW"/>
          </a:p>
        </p:txBody>
      </p:sp>
      <p:sp>
        <p:nvSpPr>
          <p:cNvPr id="3" name="內容版面配置區 2">
            <a:extLst>
              <a:ext uri="{FF2B5EF4-FFF2-40B4-BE49-F238E27FC236}">
                <a16:creationId xmlns:a16="http://schemas.microsoft.com/office/drawing/2014/main" id="{A97E77A0-AEB5-62AC-140C-CDF98B3E0F30}"/>
              </a:ext>
            </a:extLst>
          </p:cNvPr>
          <p:cNvSpPr>
            <a:spLocks noGrp="1"/>
          </p:cNvSpPr>
          <p:nvPr>
            <p:ph sz="quarter" idx="12"/>
          </p:nvPr>
        </p:nvSpPr>
        <p:spPr>
          <a:xfrm>
            <a:off x="731520" y="2615184"/>
            <a:ext cx="7680960" cy="3861816"/>
          </a:xfrm>
          <a:solidFill>
            <a:schemeClr val="tx2"/>
          </a:solidFill>
        </p:spPr>
        <p:txBody>
          <a:bodyPr>
            <a:noAutofit/>
          </a:bodyPr>
          <a:lstStyle/>
          <a:p>
            <a:pPr>
              <a:buNone/>
            </a:pPr>
            <a:r>
              <a:rPr lang="zh-TW" altLang="en-US" sz="1800" b="1" dirty="0"/>
              <a:t>企業領導人將不再只是「指令的下達者」，而是願景的傳遞者與變革的設計師。</a:t>
            </a:r>
          </a:p>
          <a:p>
            <a:pPr>
              <a:buNone/>
            </a:pPr>
            <a:r>
              <a:rPr lang="zh-TW" altLang="en-US" sz="1800" b="1" dirty="0"/>
              <a:t>新時代領導核心能力：</a:t>
            </a:r>
          </a:p>
          <a:p>
            <a:pPr lvl="1"/>
            <a:r>
              <a:rPr lang="zh-TW" altLang="en-US" sz="1800" b="1" dirty="0"/>
              <a:t>數據素養：能解讀數據，亦能解釋數據意義</a:t>
            </a:r>
          </a:p>
          <a:p>
            <a:pPr lvl="1"/>
            <a:r>
              <a:rPr lang="zh-TW" altLang="en-US" sz="1800" b="1" dirty="0"/>
              <a:t>數位轉型能力：引領組織從傳統流程進化</a:t>
            </a:r>
          </a:p>
          <a:p>
            <a:pPr lvl="1"/>
            <a:r>
              <a:rPr lang="zh-TW" altLang="en-US" sz="1800" b="1" dirty="0"/>
              <a:t>情緒智慧：在不確定時代中安定團隊</a:t>
            </a:r>
          </a:p>
          <a:p>
            <a:pPr>
              <a:buNone/>
            </a:pPr>
            <a:r>
              <a:rPr lang="zh-TW" altLang="en-US" sz="1800" b="1" dirty="0"/>
              <a:t>軟實力的價值：</a:t>
            </a:r>
          </a:p>
          <a:p>
            <a:pPr lvl="1"/>
            <a:r>
              <a:rPr lang="zh-TW" altLang="en-US" sz="1800" b="1" dirty="0"/>
              <a:t>問題解決與創新思維</a:t>
            </a:r>
          </a:p>
          <a:p>
            <a:pPr lvl="1"/>
            <a:r>
              <a:rPr lang="zh-TW" altLang="en-US" sz="1800" b="1" dirty="0"/>
              <a:t>傾聽與同理，建立信任感</a:t>
            </a:r>
          </a:p>
          <a:p>
            <a:pPr>
              <a:buNone/>
            </a:pPr>
            <a:r>
              <a:rPr lang="zh-TW" altLang="en-US" sz="1800" b="1" dirty="0"/>
              <a:t>培養方式：</a:t>
            </a:r>
          </a:p>
          <a:p>
            <a:pPr lvl="1"/>
            <a:r>
              <a:rPr lang="zh-TW" altLang="en-US" sz="1800" b="1" dirty="0"/>
              <a:t>鼓勵實驗與錯誤容忍文化</a:t>
            </a:r>
          </a:p>
          <a:p>
            <a:pPr lvl="1"/>
            <a:r>
              <a:rPr lang="zh-TW" altLang="en-US" sz="1800" b="1" dirty="0"/>
              <a:t>持續學習、參與跨界社群</a:t>
            </a:r>
          </a:p>
        </p:txBody>
      </p:sp>
    </p:spTree>
    <p:extLst>
      <p:ext uri="{BB962C8B-B14F-4D97-AF65-F5344CB8AC3E}">
        <p14:creationId xmlns:p14="http://schemas.microsoft.com/office/powerpoint/2010/main" val="14139175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B4C1E-74A6-520A-1858-601D8A45D03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C62F1E9-783F-3703-B9C7-0A95FBCBB3B3}"/>
              </a:ext>
            </a:extLst>
          </p:cNvPr>
          <p:cNvSpPr>
            <a:spLocks noGrp="1"/>
          </p:cNvSpPr>
          <p:nvPr>
            <p:ph type="title"/>
          </p:nvPr>
        </p:nvSpPr>
        <p:spPr>
          <a:xfrm>
            <a:off x="285750" y="381000"/>
            <a:ext cx="8572500" cy="1325563"/>
          </a:xfrm>
        </p:spPr>
        <p:txBody>
          <a:bodyPr anchor="ctr">
            <a:normAutofit/>
          </a:bodyPr>
          <a:lstStyle/>
          <a:p>
            <a:pPr>
              <a:buSzPct val="100000"/>
            </a:pPr>
            <a:r>
              <a:rPr lang="zh-TW" altLang="en-US" sz="3200" b="1" i="0" u="none" strike="noStrike" baseline="0" dirty="0"/>
              <a:t>（七）國際行銷核心價值之形塑與應用</a:t>
            </a:r>
          </a:p>
        </p:txBody>
      </p:sp>
      <p:sp>
        <p:nvSpPr>
          <p:cNvPr id="10" name="Slide Number Placeholder 3">
            <a:extLst>
              <a:ext uri="{FF2B5EF4-FFF2-40B4-BE49-F238E27FC236}">
                <a16:creationId xmlns:a16="http://schemas.microsoft.com/office/drawing/2014/main" id="{2374C5F8-07C3-A284-C90C-AB7FC2481286}"/>
              </a:ext>
            </a:extLst>
          </p:cNvPr>
          <p:cNvSpPr>
            <a:spLocks noGrp="1"/>
          </p:cNvSpPr>
          <p:nvPr>
            <p:ph type="sldNum" sz="quarter" idx="11"/>
          </p:nvPr>
        </p:nvSpPr>
        <p:spPr>
          <a:xfrm>
            <a:off x="6906006" y="6356351"/>
            <a:ext cx="2057400" cy="365125"/>
          </a:xfrm>
        </p:spPr>
        <p:txBody>
          <a:bodyPr/>
          <a:lstStyle/>
          <a:p>
            <a:pPr rtl="0">
              <a:spcAft>
                <a:spcPts val="600"/>
              </a:spcAft>
            </a:pPr>
            <a:fld id="{294A09A9-5501-47C1-A89A-A340965A2BE2}" type="slidenum">
              <a:rPr lang="en-US" altLang="zh-TW" smtClean="0"/>
              <a:pPr rtl="0">
                <a:spcAft>
                  <a:spcPts val="600"/>
                </a:spcAft>
              </a:pPr>
              <a:t>86</a:t>
            </a:fld>
            <a:endParaRPr lang="zh-TW"/>
          </a:p>
        </p:txBody>
      </p:sp>
      <p:sp>
        <p:nvSpPr>
          <p:cNvPr id="3" name="內容版面配置區 2">
            <a:extLst>
              <a:ext uri="{FF2B5EF4-FFF2-40B4-BE49-F238E27FC236}">
                <a16:creationId xmlns:a16="http://schemas.microsoft.com/office/drawing/2014/main" id="{17A03642-19FB-FF1B-2A75-202AD3C0B429}"/>
              </a:ext>
            </a:extLst>
          </p:cNvPr>
          <p:cNvSpPr>
            <a:spLocks noGrp="1"/>
          </p:cNvSpPr>
          <p:nvPr>
            <p:ph sz="quarter" idx="12"/>
          </p:nvPr>
        </p:nvSpPr>
        <p:spPr>
          <a:xfrm>
            <a:off x="731520" y="2615184"/>
            <a:ext cx="7680960" cy="4106292"/>
          </a:xfrm>
          <a:solidFill>
            <a:schemeClr val="tx2"/>
          </a:solidFill>
        </p:spPr>
        <p:txBody>
          <a:bodyPr>
            <a:noAutofit/>
          </a:bodyPr>
          <a:lstStyle/>
          <a:p>
            <a:pPr>
              <a:buNone/>
            </a:pPr>
            <a:r>
              <a:rPr lang="zh-TW" altLang="en-US" sz="1800" b="1" dirty="0"/>
              <a:t>國際行銷不只是在海外賣產品，更是在跨文化市場中「講好品牌故事」。</a:t>
            </a:r>
          </a:p>
          <a:p>
            <a:pPr>
              <a:buNone/>
            </a:pPr>
            <a:r>
              <a:rPr lang="zh-TW" altLang="en-US" sz="1800" b="1" dirty="0"/>
              <a:t>國際行銷的核心：</a:t>
            </a:r>
          </a:p>
          <a:p>
            <a:pPr lvl="1"/>
            <a:r>
              <a:rPr lang="zh-TW" altLang="en-US" sz="1800" b="1" dirty="0"/>
              <a:t>品牌背後的文化價值</a:t>
            </a:r>
          </a:p>
          <a:p>
            <a:pPr lvl="1"/>
            <a:r>
              <a:rPr lang="zh-TW" altLang="en-US" sz="1800" b="1" dirty="0"/>
              <a:t>在地理解與全球定位的平衡</a:t>
            </a:r>
          </a:p>
          <a:p>
            <a:pPr>
              <a:buNone/>
            </a:pPr>
            <a:r>
              <a:rPr lang="zh-TW" altLang="en-US" sz="1800" b="1" dirty="0"/>
              <a:t>價值形塑策略：</a:t>
            </a:r>
          </a:p>
          <a:p>
            <a:pPr lvl="1"/>
            <a:r>
              <a:rPr lang="zh-TW" altLang="en-US" sz="1800" b="1" dirty="0"/>
              <a:t>內容本地化（</a:t>
            </a:r>
            <a:r>
              <a:rPr lang="en-US" altLang="zh-TW" sz="1800" b="1" dirty="0"/>
              <a:t>Language</a:t>
            </a:r>
            <a:r>
              <a:rPr lang="zh-TW" altLang="en-US" sz="1800" b="1" dirty="0"/>
              <a:t>、</a:t>
            </a:r>
            <a:r>
              <a:rPr lang="en-US" altLang="zh-TW" sz="1800" b="1" dirty="0"/>
              <a:t>Culture</a:t>
            </a:r>
            <a:r>
              <a:rPr lang="zh-TW" altLang="en-US" sz="1800" b="1" dirty="0"/>
              <a:t>、</a:t>
            </a:r>
            <a:r>
              <a:rPr lang="en-US" altLang="zh-TW" sz="1800" b="1" dirty="0"/>
              <a:t>Platform</a:t>
            </a:r>
            <a:r>
              <a:rPr lang="zh-TW" altLang="en-US" sz="1800" b="1" dirty="0"/>
              <a:t>）</a:t>
            </a:r>
          </a:p>
          <a:p>
            <a:pPr lvl="1"/>
            <a:r>
              <a:rPr lang="zh-TW" altLang="en-US" sz="1800" b="1" dirty="0"/>
              <a:t>價值一致性（企業理念在全球一致傳遞）</a:t>
            </a:r>
          </a:p>
          <a:p>
            <a:pPr lvl="1"/>
            <a:r>
              <a:rPr lang="zh-TW" altLang="en-US" sz="1800" b="1" dirty="0"/>
              <a:t>融入 </a:t>
            </a:r>
            <a:r>
              <a:rPr lang="en-US" altLang="zh-TW" sz="1800" b="1" dirty="0"/>
              <a:t>ESG</a:t>
            </a:r>
            <a:r>
              <a:rPr lang="zh-TW" altLang="en-US" sz="1800" b="1" dirty="0"/>
              <a:t>、社會參與等永續議題</a:t>
            </a:r>
          </a:p>
          <a:p>
            <a:pPr>
              <a:buNone/>
            </a:pPr>
            <a:r>
              <a:rPr lang="zh-TW" altLang="en-US" sz="1800" b="1" dirty="0"/>
              <a:t>成功要素：</a:t>
            </a:r>
          </a:p>
          <a:p>
            <a:pPr lvl="1"/>
            <a:r>
              <a:rPr lang="zh-TW" altLang="en-US" sz="1800" b="1" dirty="0"/>
              <a:t>建立「文化翻譯力」</a:t>
            </a:r>
          </a:p>
          <a:p>
            <a:pPr lvl="1"/>
            <a:r>
              <a:rPr lang="zh-TW" altLang="en-US" sz="1800" b="1" dirty="0"/>
              <a:t>敏捷應變：快速回應在地市場變化</a:t>
            </a:r>
          </a:p>
          <a:p>
            <a:pPr lvl="1"/>
            <a:r>
              <a:rPr lang="zh-TW" altLang="en-US" sz="1800" b="1" dirty="0"/>
              <a:t>長期經營在地關係與品牌信任</a:t>
            </a:r>
          </a:p>
        </p:txBody>
      </p:sp>
    </p:spTree>
    <p:extLst>
      <p:ext uri="{BB962C8B-B14F-4D97-AF65-F5344CB8AC3E}">
        <p14:creationId xmlns:p14="http://schemas.microsoft.com/office/powerpoint/2010/main" val="36086617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94F0CE-AF33-6867-0251-BE07046D6811}"/>
              </a:ext>
            </a:extLst>
          </p:cNvPr>
          <p:cNvSpPr>
            <a:spLocks noGrp="1"/>
          </p:cNvSpPr>
          <p:nvPr>
            <p:ph type="title"/>
          </p:nvPr>
        </p:nvSpPr>
        <p:spPr>
          <a:xfrm>
            <a:off x="865251" y="4008120"/>
            <a:ext cx="7413498" cy="933048"/>
          </a:xfrm>
        </p:spPr>
        <p:txBody>
          <a:bodyPr anchor="ctr">
            <a:noAutofit/>
          </a:bodyPr>
          <a:lstStyle/>
          <a:p>
            <a:r>
              <a:rPr lang="zh-TW" altLang="en-US" sz="4000" b="1" dirty="0">
                <a:latin typeface="標楷體" panose="03000509000000000000" pitchFamily="65" charset="-120"/>
                <a:ea typeface="標楷體" panose="03000509000000000000" pitchFamily="65" charset="-120"/>
              </a:rPr>
              <a:t>感謝您的聆聽，敬請指教！</a:t>
            </a:r>
          </a:p>
        </p:txBody>
      </p:sp>
    </p:spTree>
    <p:extLst>
      <p:ext uri="{BB962C8B-B14F-4D97-AF65-F5344CB8AC3E}">
        <p14:creationId xmlns:p14="http://schemas.microsoft.com/office/powerpoint/2010/main" val="1320547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60648"/>
            <a:ext cx="8496944" cy="864096"/>
          </a:xfrm>
        </p:spPr>
        <p:txBody>
          <a:bodyPr>
            <a:normAutofit/>
          </a:bodyPr>
          <a:lstStyle/>
          <a:p>
            <a:r>
              <a:rPr lang="zh-TW" altLang="en-US" dirty="0">
                <a:solidFill>
                  <a:schemeClr val="tx1"/>
                </a:solidFill>
                <a:latin typeface="標楷體" pitchFamily="65" charset="-120"/>
                <a:ea typeface="標楷體" pitchFamily="65" charset="-120"/>
              </a:rPr>
              <a:t>貳、世界各國憲法中央政府體制的特色</a:t>
            </a:r>
          </a:p>
        </p:txBody>
      </p:sp>
      <p:sp>
        <p:nvSpPr>
          <p:cNvPr id="3" name="副標題 2"/>
          <p:cNvSpPr>
            <a:spLocks noGrp="1"/>
          </p:cNvSpPr>
          <p:nvPr>
            <p:ph type="subTitle" idx="1"/>
          </p:nvPr>
        </p:nvSpPr>
        <p:spPr>
          <a:xfrm>
            <a:off x="251520" y="1124744"/>
            <a:ext cx="8712968" cy="5472608"/>
          </a:xfrm>
        </p:spPr>
        <p:txBody>
          <a:bodyPr>
            <a:normAutofit fontScale="77500" lnSpcReduction="20000"/>
          </a:bodyPr>
          <a:lstStyle/>
          <a:p>
            <a:r>
              <a:rPr lang="zh-TW" altLang="en-US" sz="4900" b="1" dirty="0"/>
              <a:t>一、總統制</a:t>
            </a:r>
            <a:endParaRPr lang="en-US" altLang="zh-TW" sz="4900" b="1" dirty="0"/>
          </a:p>
          <a:p>
            <a:pPr marL="342900" indent="-342900">
              <a:buFont typeface="Wingdings" pitchFamily="2" charset="2"/>
              <a:buChar char="Ø"/>
            </a:pPr>
            <a:r>
              <a:rPr lang="zh-TW" altLang="en-US" sz="4100" b="1" dirty="0"/>
              <a:t>總統制的特色</a:t>
            </a:r>
            <a:endParaRPr lang="en-US" altLang="zh-TW" sz="4100" b="1" dirty="0"/>
          </a:p>
          <a:p>
            <a:pPr marL="342900" indent="-342900">
              <a:buFont typeface="Wingdings" pitchFamily="2" charset="2"/>
              <a:buChar char="Ø"/>
            </a:pPr>
            <a:r>
              <a:rPr lang="zh-TW" altLang="en-US" sz="4100" dirty="0"/>
              <a:t>總統制的特色是嚴守行政、立法及司法三權分立互相制衡的設計，總統為國家元首及最高行政首長，總攬一切行政大權，負實際行政責任。總統公布法令，不須閣員副署，而閣員不列席國會發言。在制衡方面，總統（行政）可以咨請國會開會提出咨文，否決在國會中提出的法案權限，但是最後亦無法阻止國會通過法案，另外總統亦可以提名聯邦法院之法官及改造法院之結構以制衡司法。在司法權部分則是運用憲法解釋權及司法審核制度來制衡國會（立法）與總統（行政）。</a:t>
            </a:r>
            <a:endParaRPr lang="en-US" altLang="zh-TW" sz="4100" dirty="0"/>
          </a:p>
        </p:txBody>
      </p:sp>
    </p:spTree>
    <p:extLst>
      <p:ext uri="{BB962C8B-B14F-4D97-AF65-F5344CB8AC3E}">
        <p14:creationId xmlns:p14="http://schemas.microsoft.com/office/powerpoint/2010/main" val="7632904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旅程">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Microsoft JhengHei UI"/>
        <a:ea typeface="Microsoft JhengHei UI"/>
        <a:cs typeface=""/>
      </a:majorFont>
      <a:minorFont>
        <a:latin typeface="Microsoft JhengHei UI Light"/>
        <a:ea typeface="Microsoft JhengHei UI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874_TF56410444_Win32" id="{E944D832-0247-4ADA-9978-8DBE0A833A65}" vid="{8F646D7C-2508-47BE-B549-B6BBFB2A271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Trek</Template>
  <TotalTime>1127</TotalTime>
  <Words>11465</Words>
  <Application>Microsoft Office PowerPoint</Application>
  <PresentationFormat>如螢幕大小 (4:3)</PresentationFormat>
  <Paragraphs>513</Paragraphs>
  <Slides>87</Slides>
  <Notes>1</Notes>
  <HiddenSlides>0</HiddenSlides>
  <MMClips>0</MMClips>
  <ScaleCrop>false</ScaleCrop>
  <HeadingPairs>
    <vt:vector size="6" baseType="variant">
      <vt:variant>
        <vt:lpstr>使用字型</vt:lpstr>
      </vt:variant>
      <vt:variant>
        <vt:i4>13</vt:i4>
      </vt:variant>
      <vt:variant>
        <vt:lpstr>佈景主題</vt:lpstr>
      </vt:variant>
      <vt:variant>
        <vt:i4>2</vt:i4>
      </vt:variant>
      <vt:variant>
        <vt:lpstr>投影片標題</vt:lpstr>
      </vt:variant>
      <vt:variant>
        <vt:i4>87</vt:i4>
      </vt:variant>
    </vt:vector>
  </HeadingPairs>
  <TitlesOfParts>
    <vt:vector size="102" baseType="lpstr">
      <vt:lpstr>HanWangHeiHeavy</vt:lpstr>
      <vt:lpstr>Microsoft JhengHei UI</vt:lpstr>
      <vt:lpstr>Microsoft JhengHei UI Light</vt:lpstr>
      <vt:lpstr>新細明體</vt:lpstr>
      <vt:lpstr>標楷體</vt:lpstr>
      <vt:lpstr>Aptos</vt:lpstr>
      <vt:lpstr>Arial</vt:lpstr>
      <vt:lpstr>Calibri</vt:lpstr>
      <vt:lpstr>Franklin Gothic Book</vt:lpstr>
      <vt:lpstr>Franklin Gothic Medium</vt:lpstr>
      <vt:lpstr>Times New Roman</vt:lpstr>
      <vt:lpstr>Wingdings</vt:lpstr>
      <vt:lpstr>Wingdings 2</vt:lpstr>
      <vt:lpstr>旅程</vt:lpstr>
      <vt:lpstr>Office 佈景主題</vt:lpstr>
      <vt:lpstr>憲法與管理哲學 專題講座</vt:lpstr>
      <vt:lpstr>PowerPoint 簡報</vt:lpstr>
      <vt:lpstr>講題大綱</vt:lpstr>
      <vt:lpstr>憲法與人權</vt:lpstr>
      <vt:lpstr>（一）憲政與國家發展 總統制？內閣制？雙首長制？</vt:lpstr>
      <vt:lpstr>壹、前言</vt:lpstr>
      <vt:lpstr>壹、前言</vt:lpstr>
      <vt:lpstr>貳、世界各國憲法中央政府體制的特色</vt:lpstr>
      <vt:lpstr>貳、世界各國憲法中央政府體制的特色</vt:lpstr>
      <vt:lpstr>貳、世界各國憲法中央政府體制的特色</vt:lpstr>
      <vt:lpstr>貳、世界各國憲法中央政府體制的特色</vt:lpstr>
      <vt:lpstr>貳、世界各國憲法中央政府體制的特色</vt:lpstr>
      <vt:lpstr>貳、世界各國憲法中央政府體制的特色</vt:lpstr>
      <vt:lpstr>參、我國歷次的憲政改革之剖析（1991-2005）</vt:lpstr>
      <vt:lpstr>參、我國歷次的憲政改革之剖析（1991-2005）</vt:lpstr>
      <vt:lpstr>參、我國歷次的憲政改革之剖析（1991-2005）</vt:lpstr>
      <vt:lpstr>參、我國歷次的憲政改革之剖析（1991-2005）</vt:lpstr>
      <vt:lpstr>參、我國歷次的憲政改革之剖析（1991-2005）</vt:lpstr>
      <vt:lpstr>參、我國歷次的憲政改革之剖析（1991-2005）</vt:lpstr>
      <vt:lpstr>參、我國歷次的憲政改革之剖析（1991-2005）</vt:lpstr>
      <vt:lpstr>參、我國歷次的憲政改革之剖析（1991-2005）</vt:lpstr>
      <vt:lpstr>參、我國歷次的憲政改革之剖析（1991-2005）</vt:lpstr>
      <vt:lpstr>肆、在民主的十字路口與憲政體制的抉擇</vt:lpstr>
      <vt:lpstr>肆、在民主的十字路口與憲政體制的抉擇</vt:lpstr>
      <vt:lpstr>肆、在民主的十字路口與憲政體制的抉擇</vt:lpstr>
      <vt:lpstr>肆、在民主的十字路口與憲政體制的抉擇</vt:lpstr>
      <vt:lpstr>肆、在民主的十字路口與憲政體制的抉擇</vt:lpstr>
      <vt:lpstr>肆、在民主的十字路口與憲政體制的抉擇</vt:lpstr>
      <vt:lpstr>肆、結論</vt:lpstr>
      <vt:lpstr>肆、結論</vt:lpstr>
      <vt:lpstr>肆、結論</vt:lpstr>
      <vt:lpstr>肆、結論</vt:lpstr>
      <vt:lpstr>肆、結論</vt:lpstr>
      <vt:lpstr>肆、結論</vt:lpstr>
      <vt:lpstr>肆、結論</vt:lpstr>
      <vt:lpstr>肆、結論</vt:lpstr>
      <vt:lpstr>肆、結論</vt:lpstr>
      <vt:lpstr>（二）政黨政治與選舉</vt:lpstr>
      <vt:lpstr>壹、前言</vt:lpstr>
      <vt:lpstr>壹、前言</vt:lpstr>
      <vt:lpstr>壹、前言</vt:lpstr>
      <vt:lpstr>壹、前言</vt:lpstr>
      <vt:lpstr>貳、政黨的起源與功能</vt:lpstr>
      <vt:lpstr>貳、政黨的起源與功能</vt:lpstr>
      <vt:lpstr>貳、政黨的起源與功能</vt:lpstr>
      <vt:lpstr>貳、政黨的起源與功能</vt:lpstr>
      <vt:lpstr>貳、政黨的起源與功能</vt:lpstr>
      <vt:lpstr>貳、政黨的起源與功能</vt:lpstr>
      <vt:lpstr>貳、政黨的起源與功能</vt:lpstr>
      <vt:lpstr>貳、政黨的起源與功能</vt:lpstr>
      <vt:lpstr>貳、政黨的起源與功能</vt:lpstr>
      <vt:lpstr>PowerPoint 簡報</vt:lpstr>
      <vt:lpstr>叁、政黨政治的價值與運作</vt:lpstr>
      <vt:lpstr>叁、政黨政治的價值與運作</vt:lpstr>
      <vt:lpstr>叁、政黨政治的價值與運作</vt:lpstr>
      <vt:lpstr>叁、政黨政治的價值與運作</vt:lpstr>
      <vt:lpstr>叁、政黨政治的價值與運作</vt:lpstr>
      <vt:lpstr>叁、政黨政治的價值與運作</vt:lpstr>
      <vt:lpstr>叁、政黨政治的價值與運作</vt:lpstr>
      <vt:lpstr>叁、政黨政治的價值與運作</vt:lpstr>
      <vt:lpstr>叁、政黨政治的價值與運作</vt:lpstr>
      <vt:lpstr>肆、民主政治與選舉之關係</vt:lpstr>
      <vt:lpstr>肆、民主政治與選舉之關係</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伍、結論：當前我國政黨政治與選舉問題之檢視與展望</vt:lpstr>
      <vt:lpstr>管理哲學與管理策略</vt:lpstr>
      <vt:lpstr>(1) 王永慶董事長－台塑企業集團的創辦人。 (2) 辜振甫董事長－台泥企業集團的創辦人。 (3) 趙耀東－中鋼公司創辦人。 (4) 吳修齊－台南紡織企業集團董事長。 (5) 吳尊賢－環球水泥企業集團董事長。 (6) 高清愿－統一企業集團總裁。 (7) 王  安－王安電腦公司創辦人。 (8) 張忠謀－台灣積體電路製造創辦人。 (9) 施振榮－宏碁電腦企業集團董事長。 (10) 張平沼－燿華企業集團總裁。 (11) 王雪紅－締造兩家(股王)威盛與宏達電的成功女企業家。 (12) 蔡明介－聯發科科技公司董事長。</vt:lpstr>
      <vt:lpstr>（一）媒體公關與企業品牌之形塑</vt:lpstr>
      <vt:lpstr>（二）新世紀AI全球化管理思維之實踐</vt:lpstr>
      <vt:lpstr>（三）管理哲學在AI大時代企業經營的應用要訣</vt:lpstr>
      <vt:lpstr>（四）企業品牌之意義與應用</vt:lpstr>
      <vt:lpstr>（五）組織衝突與危機管理</vt:lpstr>
      <vt:lpstr>（六）新世紀企業領導人應具備的核心能力</vt:lpstr>
      <vt:lpstr>（七）國際行銷核心價值之形塑與應用</vt:lpstr>
      <vt:lpstr>感謝您的聆聽，敬請指教！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憲政變遷與體制改革</dc:title>
  <dc:creator>Administrator</dc:creator>
  <cp:lastModifiedBy>OWNER</cp:lastModifiedBy>
  <cp:revision>74</cp:revision>
  <cp:lastPrinted>2025-05-26T01:37:37Z</cp:lastPrinted>
  <dcterms:created xsi:type="dcterms:W3CDTF">2017-11-09T13:00:49Z</dcterms:created>
  <dcterms:modified xsi:type="dcterms:W3CDTF">2025-05-26T01:52:47Z</dcterms:modified>
</cp:coreProperties>
</file>